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repaired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repaired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cover-rule"/>
          <p:cNvGrpSpPr/>
          <p:nvPr/>
        </p:nvGrpSpPr>
        <p:grpSpPr>
          <a:xfrm>
            <a:off x="755142" y="540068"/>
            <a:ext cx="10681716" cy="269557"/>
            <a:chOff x="755142" y="540068"/>
            <a:chExt cx="10681716" cy="269557"/>
          </a:xfrm>
        </p:grpSpPr>
        <p:sp>
          <p:nvSpPr>
            <p:cNvPr id="2" name="Line 2"/>
            <p:cNvSpPr/>
            <p:nvPr/>
          </p:nvSpPr>
          <p:spPr>
            <a:xfrm>
              <a:off x="762000" y="800100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19050">
              <a:solidFill>
                <a:srgbClr val="0F4C4C"/>
              </a:solidFill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755142" y="540068"/>
              <a:ext cx="207818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350" spc="150" dirty="0">
                  <a:solidFill>
                    <a:srgbClr val="0F4C4C"/>
                  </a:solidFill>
                  <a:latin typeface="+mn-lt"/>
                  <a:ea typeface="+mn-ea"/>
                  <a:cs typeface="+mn-cs"/>
                </a:rPr>
                <a:t>结构化思维 · 学习方法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304088" y="540068"/>
              <a:ext cx="113277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r"/>
              <a:r>
                <a:rPr lang="zh-CN" sz="1350" dirty="0">
                  <a:solidFill>
                    <a:srgbClr val="7A8B8B"/>
                  </a:solidFill>
                  <a:latin typeface="+mn-lt"/>
                  <a:ea typeface="+mn-ea"/>
                  <a:cs typeface="+mn-cs"/>
                </a:rPr>
                <a:t>B站 · 小Lin说</a:t>
              </a:r>
            </a:p>
          </p:txBody>
        </p:sp>
      </p:grpSp>
      <p:grpSp>
        <p:nvGrpSpPr>
          <p:cNvPr id="9" name="cover-title"/>
          <p:cNvGrpSpPr/>
          <p:nvPr/>
        </p:nvGrpSpPr>
        <p:grpSpPr>
          <a:xfrm>
            <a:off x="742950" y="1575435"/>
            <a:ext cx="5777484" cy="2443544"/>
            <a:chOff x="742950" y="1575435"/>
            <a:chExt cx="5777484" cy="2443544"/>
          </a:xfrm>
        </p:grpSpPr>
        <p:sp>
          <p:nvSpPr>
            <p:cNvPr id="6" name="TextBox 6"/>
            <p:cNvSpPr txBox="1"/>
            <p:nvPr/>
          </p:nvSpPr>
          <p:spPr>
            <a:xfrm>
              <a:off x="742950" y="1575435"/>
              <a:ext cx="4956048" cy="1104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5700" spc="75" dirty="0">
                  <a:solidFill>
                    <a:srgbClr val="12312F"/>
                  </a:solidFill>
                  <a:latin typeface="+mj-lt"/>
                  <a:ea typeface="+mj-ea"/>
                  <a:cs typeface="+mj-cs"/>
                </a:rPr>
                <a:t>用结构化思维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42950" y="2527935"/>
              <a:ext cx="5777484" cy="1104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5700" spc="75" dirty="0">
                  <a:solidFill>
                    <a:srgbClr val="12312F"/>
                  </a:solidFill>
                  <a:latin typeface="+mj-lt"/>
                  <a:ea typeface="+mj-ea"/>
                  <a:cs typeface="+mj-cs"/>
                </a:rPr>
                <a:t>快速学习新领域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52094" y="3637598"/>
              <a:ext cx="31699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先建一棵树，再往上挂叶子</a:t>
              </a:r>
            </a:p>
          </p:txBody>
        </p:sp>
      </p:grpSp>
      <p:grpSp>
        <p:nvGrpSpPr>
          <p:cNvPr id="14" name="cover-hook"/>
          <p:cNvGrpSpPr/>
          <p:nvPr/>
        </p:nvGrpSpPr>
        <p:grpSpPr>
          <a:xfrm>
            <a:off x="762000" y="4343400"/>
            <a:ext cx="4777359" cy="1331595"/>
            <a:chOff x="762000" y="4343400"/>
            <a:chExt cx="4777359" cy="1331595"/>
          </a:xfrm>
        </p:grpSpPr>
        <p:sp>
          <p:nvSpPr>
            <p:cNvPr id="10" name="Rectangle 10"/>
            <p:cNvSpPr/>
            <p:nvPr/>
          </p:nvSpPr>
          <p:spPr>
            <a:xfrm>
              <a:off x="762000" y="4343400"/>
              <a:ext cx="57150" cy="1257300"/>
            </a:xfrm>
            <a:prstGeom prst="rect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56894" y="4513898"/>
              <a:ext cx="36949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面对新领域，先弄清整体框架，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56894" y="4913948"/>
              <a:ext cx="448246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比一上来就钻研某个知识点更有帮助。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59180" y="5381625"/>
              <a:ext cx="171145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7A8B8B"/>
                  </a:solidFill>
                  <a:latin typeface="+mn-lt"/>
                  <a:ea typeface="+mn-ea"/>
                  <a:cs typeface="+mn-cs"/>
                </a:rPr>
                <a:t>—— 作者的核心主张</a:t>
              </a:r>
            </a:p>
          </p:txBody>
        </p:sp>
      </p:grpSp>
      <p:grpSp>
        <p:nvGrpSpPr>
          <p:cNvPr id="26" name="cover-tree"/>
          <p:cNvGrpSpPr/>
          <p:nvPr/>
        </p:nvGrpSpPr>
        <p:grpSpPr>
          <a:xfrm>
            <a:off x="8772525" y="2676525"/>
            <a:ext cx="2076450" cy="3594926"/>
            <a:chOff x="8772525" y="2676525"/>
            <a:chExt cx="2076450" cy="3594926"/>
          </a:xfrm>
        </p:grpSpPr>
        <p:sp>
          <p:nvSpPr>
            <p:cNvPr id="15" name="Line 15"/>
            <p:cNvSpPr/>
            <p:nvPr/>
          </p:nvSpPr>
          <p:spPr>
            <a:xfrm>
              <a:off x="9810750" y="3143250"/>
              <a:ext cx="9525" cy="2571750"/>
            </a:xfrm>
            <a:custGeom>
              <a:avLst/>
              <a:gdLst/>
              <a:ahLst/>
              <a:cxnLst/>
              <a:rect l="l" t="t" r="r" b="b"/>
              <a:pathLst>
                <a:path w="9525" h="2571750">
                  <a:moveTo>
                    <a:pt x="0" y="2571750"/>
                  </a:moveTo>
                  <a:lnTo>
                    <a:pt x="0" y="0"/>
                  </a:lnTo>
                </a:path>
              </a:pathLst>
            </a:custGeom>
            <a:noFill/>
            <a:ln w="57150" cap="rnd">
              <a:solidFill>
                <a:srgbClr val="0F4C4C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8858250" y="3429000"/>
              <a:ext cx="952500" cy="666750"/>
            </a:xfrm>
            <a:custGeom>
              <a:avLst/>
              <a:gdLst/>
              <a:ahLst/>
              <a:cxnLst/>
              <a:rect l="l" t="t" r="r" b="b"/>
              <a:pathLst>
                <a:path w="952500" h="666750">
                  <a:moveTo>
                    <a:pt x="952500" y="666750"/>
                  </a:moveTo>
                  <a:lnTo>
                    <a:pt x="0" y="0"/>
                  </a:lnTo>
                </a:path>
              </a:pathLst>
            </a:custGeom>
            <a:noFill/>
            <a:ln w="38100" cap="rnd">
              <a:solidFill>
                <a:srgbClr val="0F4C4C"/>
              </a:solidFill>
            </a:ln>
          </p:spPr>
        </p:sp>
        <p:sp>
          <p:nvSpPr>
            <p:cNvPr id="17" name="Line 17"/>
            <p:cNvSpPr/>
            <p:nvPr/>
          </p:nvSpPr>
          <p:spPr>
            <a:xfrm>
              <a:off x="9810750" y="3810000"/>
              <a:ext cx="952500" cy="666750"/>
            </a:xfrm>
            <a:custGeom>
              <a:avLst/>
              <a:gdLst/>
              <a:ahLst/>
              <a:cxnLst/>
              <a:rect l="l" t="t" r="r" b="b"/>
              <a:pathLst>
                <a:path w="952500" h="666750">
                  <a:moveTo>
                    <a:pt x="0" y="666750"/>
                  </a:moveTo>
                  <a:lnTo>
                    <a:pt x="952500" y="0"/>
                  </a:lnTo>
                </a:path>
              </a:pathLst>
            </a:custGeom>
            <a:noFill/>
            <a:ln w="38100" cap="rnd">
              <a:solidFill>
                <a:srgbClr val="0F4C4C"/>
              </a:solidFill>
            </a:ln>
          </p:spPr>
        </p:sp>
        <p:sp>
          <p:nvSpPr>
            <p:cNvPr id="18" name="Line 18"/>
            <p:cNvSpPr/>
            <p:nvPr/>
          </p:nvSpPr>
          <p:spPr>
            <a:xfrm>
              <a:off x="9144000" y="2762250"/>
              <a:ext cx="666750" cy="666750"/>
            </a:xfrm>
            <a:custGeom>
              <a:avLst/>
              <a:gdLst/>
              <a:ahLst/>
              <a:cxnLst/>
              <a:rect l="l" t="t" r="r" b="b"/>
              <a:pathLst>
                <a:path w="666750" h="666750">
                  <a:moveTo>
                    <a:pt x="666750" y="666750"/>
                  </a:moveTo>
                  <a:lnTo>
                    <a:pt x="0" y="0"/>
                  </a:lnTo>
                </a:path>
              </a:pathLst>
            </a:custGeom>
            <a:noFill/>
            <a:ln w="38100" cap="rnd">
              <a:solidFill>
                <a:srgbClr val="0F4C4C"/>
              </a:solidFill>
            </a:ln>
          </p:spPr>
        </p:sp>
        <p:sp>
          <p:nvSpPr>
            <p:cNvPr id="19" name="Line 19"/>
            <p:cNvSpPr/>
            <p:nvPr/>
          </p:nvSpPr>
          <p:spPr>
            <a:xfrm>
              <a:off x="9810750" y="2762250"/>
              <a:ext cx="666750" cy="666750"/>
            </a:xfrm>
            <a:custGeom>
              <a:avLst/>
              <a:gdLst/>
              <a:ahLst/>
              <a:cxnLst/>
              <a:rect l="l" t="t" r="r" b="b"/>
              <a:pathLst>
                <a:path w="666750" h="666750">
                  <a:moveTo>
                    <a:pt x="0" y="666750"/>
                  </a:moveTo>
                  <a:lnTo>
                    <a:pt x="666750" y="0"/>
                  </a:lnTo>
                </a:path>
              </a:pathLst>
            </a:custGeom>
            <a:noFill/>
            <a:ln w="38100" cap="rnd">
              <a:solidFill>
                <a:srgbClr val="0F4C4C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8772525" y="3343275"/>
              <a:ext cx="171450" cy="171450"/>
            </a:xfrm>
            <a:prstGeom prst="ellipse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10677525" y="3724275"/>
              <a:ext cx="171450" cy="171450"/>
            </a:xfrm>
            <a:prstGeom prst="ellipse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9058275" y="2676525"/>
              <a:ext cx="171450" cy="171450"/>
            </a:xfrm>
            <a:prstGeom prst="ellipse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10391775" y="2676525"/>
              <a:ext cx="171450" cy="171450"/>
            </a:xfrm>
            <a:prstGeom prst="ellipse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9705975" y="3038475"/>
              <a:ext cx="209550" cy="209550"/>
            </a:xfrm>
            <a:prstGeom prst="ellipse">
              <a:avLst/>
            </a:prstGeom>
            <a:solidFill>
              <a:srgbClr val="0F4C4C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8986076" y="6007418"/>
              <a:ext cx="16493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350" dirty="0">
                  <a:solidFill>
                    <a:srgbClr val="7A8B8B"/>
                  </a:solidFill>
                  <a:latin typeface="+mn-lt"/>
                  <a:ea typeface="+mn-ea"/>
                  <a:cs typeface="+mn-cs"/>
                </a:rPr>
                <a:t>主干先立，枝叶后长</a:t>
              </a:r>
            </a:p>
          </p:txBody>
        </p:sp>
      </p:grpSp>
      <p:grpSp>
        <p:nvGrpSpPr>
          <p:cNvPr id="30" name="cover-footer"/>
          <p:cNvGrpSpPr/>
          <p:nvPr/>
        </p:nvGrpSpPr>
        <p:grpSpPr>
          <a:xfrm>
            <a:off x="755904" y="6305550"/>
            <a:ext cx="10680192" cy="409956"/>
            <a:chOff x="755904" y="6305550"/>
            <a:chExt cx="10680192" cy="409956"/>
          </a:xfrm>
        </p:grpSpPr>
        <p:sp>
          <p:nvSpPr>
            <p:cNvPr id="27" name="Line 27"/>
            <p:cNvSpPr/>
            <p:nvPr/>
          </p:nvSpPr>
          <p:spPr>
            <a:xfrm>
              <a:off x="762000" y="6305550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55904" y="6480810"/>
              <a:ext cx="391469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2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来源：B站 · 小Lin说《用结构化思维快速学习新领域》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1246206" y="648081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r"/>
              <a:r>
                <a:rPr lang="zh-CN" sz="12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01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ge-title"/>
          <p:cNvGrpSpPr/>
          <p:nvPr/>
        </p:nvGrpSpPr>
        <p:grpSpPr>
          <a:xfrm>
            <a:off x="745236" y="578168"/>
            <a:ext cx="5666232" cy="1006411"/>
            <a:chOff x="745236" y="578168"/>
            <a:chExt cx="5666232" cy="1006411"/>
          </a:xfrm>
        </p:grpSpPr>
        <p:sp>
          <p:nvSpPr>
            <p:cNvPr id="2" name="TextBox 2"/>
            <p:cNvSpPr txBox="1"/>
            <p:nvPr/>
          </p:nvSpPr>
          <p:spPr>
            <a:xfrm>
              <a:off x="755142" y="578168"/>
              <a:ext cx="80124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350" spc="150" dirty="0">
                  <a:solidFill>
                    <a:srgbClr val="E8663C"/>
                  </a:solidFill>
                  <a:latin typeface="+mn-lt"/>
                  <a:ea typeface="+mn-ea"/>
                  <a:cs typeface="+mn-cs"/>
                </a:rPr>
                <a:t>核心判断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5236" y="939165"/>
              <a:ext cx="566623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300" dirty="0">
                  <a:solidFill>
                    <a:srgbClr val="12312F"/>
                  </a:solidFill>
                  <a:latin typeface="+mj-lt"/>
                  <a:ea typeface="+mj-ea"/>
                  <a:cs typeface="+mj-cs"/>
                </a:rPr>
                <a:t>先有框架，细节才有地方放</a:t>
              </a:r>
            </a:p>
          </p:txBody>
        </p:sp>
      </p:grpSp>
      <p:grpSp>
        <p:nvGrpSpPr>
          <p:cNvPr id="7" name="claim-band"/>
          <p:cNvGrpSpPr/>
          <p:nvPr/>
        </p:nvGrpSpPr>
        <p:grpSpPr>
          <a:xfrm>
            <a:off x="762000" y="1676400"/>
            <a:ext cx="11077575" cy="914400"/>
            <a:chOff x="762000" y="1676400"/>
            <a:chExt cx="11077575" cy="914400"/>
          </a:xfrm>
        </p:grpSpPr>
        <p:sp>
          <p:nvSpPr>
            <p:cNvPr id="5" name="Rectangle 5"/>
            <p:cNvSpPr/>
            <p:nvPr/>
          </p:nvSpPr>
          <p:spPr>
            <a:xfrm>
              <a:off x="762000" y="1676400"/>
              <a:ext cx="10668000" cy="914400"/>
            </a:xfrm>
            <a:prstGeom prst="rect">
              <a:avLst/>
            </a:prstGeom>
            <a:solidFill>
              <a:srgbClr val="0F4C4C">
                <a:alpha val="6000"/>
              </a:srgbClr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1056894" y="2018348"/>
              <a:ext cx="107826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大脑像一个家：衣服进衣柜、碗进厨房，每条信息都有分门别类的位置，之后才好记、好找。</a:t>
              </a:r>
            </a:p>
          </p:txBody>
        </p:sp>
      </p:grpSp>
      <p:grpSp>
        <p:nvGrpSpPr>
          <p:cNvPr id="19" name="compare-left"/>
          <p:cNvGrpSpPr/>
          <p:nvPr/>
        </p:nvGrpSpPr>
        <p:grpSpPr>
          <a:xfrm>
            <a:off x="753618" y="3038475"/>
            <a:ext cx="4961382" cy="2821114"/>
            <a:chOff x="753618" y="3038475"/>
            <a:chExt cx="4961382" cy="2821114"/>
          </a:xfrm>
        </p:grpSpPr>
        <p:sp>
          <p:nvSpPr>
            <p:cNvPr id="8" name="TextBox 8"/>
            <p:cNvSpPr txBox="1"/>
            <p:nvPr/>
          </p:nvSpPr>
          <p:spPr>
            <a:xfrm>
              <a:off x="754380" y="3038475"/>
              <a:ext cx="8532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spc="75" dirty="0">
                  <a:solidFill>
                    <a:srgbClr val="7A8B8B"/>
                  </a:solidFill>
                  <a:latin typeface="+mn-lt"/>
                  <a:ea typeface="+mn-ea"/>
                  <a:cs typeface="+mn-cs"/>
                </a:rPr>
                <a:t>没有框架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762000" y="335280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1152013" y="3814932"/>
              <a:ext cx="4168791" cy="1690977"/>
              <a:chOff x="1152013" y="3814932"/>
              <a:chExt cx="4168791" cy="1690977"/>
            </a:xfrm>
          </p:grpSpPr>
          <p:sp>
            <p:nvSpPr>
              <p:cNvPr id="10" name="Ellipse 10"/>
              <p:cNvSpPr/>
              <p:nvPr/>
            </p:nvSpPr>
            <p:spPr>
              <a:xfrm rot="-1080000">
                <a:off x="1181100" y="3962400"/>
                <a:ext cx="495300" cy="266700"/>
              </a:xfrm>
              <a:prstGeom prst="ellipse">
                <a:avLst/>
              </a:prstGeom>
              <a:solidFill>
                <a:srgbClr val="B9C2BE"/>
              </a:solidFill>
              <a:ln>
                <a:noFill/>
              </a:ln>
            </p:spPr>
          </p:sp>
          <p:sp>
            <p:nvSpPr>
              <p:cNvPr id="11" name="Ellipse 11"/>
              <p:cNvSpPr/>
              <p:nvPr/>
            </p:nvSpPr>
            <p:spPr>
              <a:xfrm rot="720000">
                <a:off x="2133600" y="4343400"/>
                <a:ext cx="495300" cy="266700"/>
              </a:xfrm>
              <a:prstGeom prst="ellipse">
                <a:avLst/>
              </a:prstGeom>
              <a:solidFill>
                <a:srgbClr val="B9C2BE"/>
              </a:solidFill>
              <a:ln>
                <a:noFill/>
              </a:ln>
            </p:spPr>
          </p:sp>
          <p:sp>
            <p:nvSpPr>
              <p:cNvPr id="12" name="Ellipse 12"/>
              <p:cNvSpPr/>
              <p:nvPr/>
            </p:nvSpPr>
            <p:spPr>
              <a:xfrm rot="-480000">
                <a:off x="3086100" y="3848100"/>
                <a:ext cx="495300" cy="266700"/>
              </a:xfrm>
              <a:prstGeom prst="ellipse">
                <a:avLst/>
              </a:prstGeom>
              <a:solidFill>
                <a:srgbClr val="B9C2BE"/>
              </a:solidFill>
              <a:ln>
                <a:noFill/>
              </a:ln>
            </p:spPr>
          </p:sp>
          <p:sp>
            <p:nvSpPr>
              <p:cNvPr id="13" name="Ellipse 13"/>
              <p:cNvSpPr/>
              <p:nvPr/>
            </p:nvSpPr>
            <p:spPr>
              <a:xfrm rot="1320000">
                <a:off x="4038600" y="4457700"/>
                <a:ext cx="495300" cy="266700"/>
              </a:xfrm>
              <a:prstGeom prst="ellipse">
                <a:avLst/>
              </a:prstGeom>
              <a:solidFill>
                <a:srgbClr val="B9C2BE"/>
              </a:solidFill>
              <a:ln>
                <a:noFill/>
              </a:ln>
            </p:spPr>
          </p:sp>
          <p:sp>
            <p:nvSpPr>
              <p:cNvPr id="14" name="Ellipse 14"/>
              <p:cNvSpPr/>
              <p:nvPr/>
            </p:nvSpPr>
            <p:spPr>
              <a:xfrm rot="-840000">
                <a:off x="4800600" y="3962400"/>
                <a:ext cx="495300" cy="266700"/>
              </a:xfrm>
              <a:prstGeom prst="ellipse">
                <a:avLst/>
              </a:prstGeom>
              <a:solidFill>
                <a:srgbClr val="B9C2BE"/>
              </a:solidFill>
              <a:ln>
                <a:noFill/>
              </a:ln>
            </p:spPr>
          </p:sp>
          <p:sp>
            <p:nvSpPr>
              <p:cNvPr id="15" name="Ellipse 15"/>
              <p:cNvSpPr/>
              <p:nvPr/>
            </p:nvSpPr>
            <p:spPr>
              <a:xfrm rot="480000">
                <a:off x="1657350" y="5010150"/>
                <a:ext cx="495300" cy="266700"/>
              </a:xfrm>
              <a:prstGeom prst="ellipse">
                <a:avLst/>
              </a:prstGeom>
              <a:solidFill>
                <a:srgbClr val="B9C2BE"/>
              </a:solidFill>
              <a:ln>
                <a:noFill/>
              </a:ln>
            </p:spPr>
          </p:sp>
          <p:sp>
            <p:nvSpPr>
              <p:cNvPr id="16" name="Ellipse 16"/>
              <p:cNvSpPr/>
              <p:nvPr/>
            </p:nvSpPr>
            <p:spPr>
              <a:xfrm rot="-1200000">
                <a:off x="3562350" y="5162550"/>
                <a:ext cx="495300" cy="266700"/>
              </a:xfrm>
              <a:prstGeom prst="ellipse">
                <a:avLst/>
              </a:prstGeom>
              <a:solidFill>
                <a:srgbClr val="B9C2BE"/>
              </a:solidFill>
              <a:ln>
                <a:noFill/>
              </a:ln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753618" y="5536882"/>
              <a:ext cx="334860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每次只捡一片树叶，风一吹就散了</a:t>
              </a:r>
            </a:p>
          </p:txBody>
        </p:sp>
      </p:grpSp>
      <p:grpSp>
        <p:nvGrpSpPr>
          <p:cNvPr id="32" name="compare-right"/>
          <p:cNvGrpSpPr/>
          <p:nvPr/>
        </p:nvGrpSpPr>
        <p:grpSpPr>
          <a:xfrm>
            <a:off x="6468618" y="3038475"/>
            <a:ext cx="4961382" cy="2821114"/>
            <a:chOff x="6468618" y="3038475"/>
            <a:chExt cx="4961382" cy="2821114"/>
          </a:xfrm>
        </p:grpSpPr>
        <p:sp>
          <p:nvSpPr>
            <p:cNvPr id="20" name="TextBox 20"/>
            <p:cNvSpPr txBox="1"/>
            <p:nvPr/>
          </p:nvSpPr>
          <p:spPr>
            <a:xfrm>
              <a:off x="6469380" y="3038475"/>
              <a:ext cx="64122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spc="75" dirty="0">
                  <a:solidFill>
                    <a:srgbClr val="0F4C4C"/>
                  </a:solidFill>
                  <a:latin typeface="+mn-lt"/>
                  <a:ea typeface="+mn-ea"/>
                  <a:cs typeface="+mn-cs"/>
                </a:rPr>
                <a:t>有框架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6477000" y="335280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19050">
              <a:solidFill>
                <a:srgbClr val="0F4C4C"/>
              </a:solidFill>
            </a:ln>
          </p:spPr>
        </p:sp>
        <p:sp>
          <p:nvSpPr>
            <p:cNvPr id="22" name="Line 22"/>
            <p:cNvSpPr/>
            <p:nvPr/>
          </p:nvSpPr>
          <p:spPr>
            <a:xfrm>
              <a:off x="8953500" y="3810000"/>
              <a:ext cx="9525" cy="1524000"/>
            </a:xfrm>
            <a:custGeom>
              <a:avLst/>
              <a:gdLst/>
              <a:ahLst/>
              <a:cxnLst/>
              <a:rect l="l" t="t" r="r" b="b"/>
              <a:pathLst>
                <a:path w="9525" h="1524000">
                  <a:moveTo>
                    <a:pt x="0" y="1524000"/>
                  </a:moveTo>
                  <a:lnTo>
                    <a:pt x="0" y="0"/>
                  </a:lnTo>
                </a:path>
              </a:pathLst>
            </a:custGeom>
            <a:noFill/>
            <a:ln w="47625" cap="rnd">
              <a:solidFill>
                <a:srgbClr val="0F4C4C"/>
              </a:solidFill>
            </a:ln>
          </p:spPr>
        </p:sp>
        <p:sp>
          <p:nvSpPr>
            <p:cNvPr id="23" name="Line 23"/>
            <p:cNvSpPr/>
            <p:nvPr/>
          </p:nvSpPr>
          <p:spPr>
            <a:xfrm>
              <a:off x="8191500" y="3848100"/>
              <a:ext cx="762000" cy="438150"/>
            </a:xfrm>
            <a:custGeom>
              <a:avLst/>
              <a:gdLst/>
              <a:ahLst/>
              <a:cxnLst/>
              <a:rect l="l" t="t" r="r" b="b"/>
              <a:pathLst>
                <a:path w="762000" h="438150">
                  <a:moveTo>
                    <a:pt x="762000" y="438150"/>
                  </a:moveTo>
                  <a:lnTo>
                    <a:pt x="0" y="0"/>
                  </a:lnTo>
                </a:path>
              </a:pathLst>
            </a:custGeom>
            <a:noFill/>
            <a:ln w="28575" cap="rnd">
              <a:solidFill>
                <a:srgbClr val="0F4C4C"/>
              </a:solidFill>
            </a:ln>
          </p:spPr>
        </p:sp>
        <p:sp>
          <p:nvSpPr>
            <p:cNvPr id="24" name="Line 24"/>
            <p:cNvSpPr/>
            <p:nvPr/>
          </p:nvSpPr>
          <p:spPr>
            <a:xfrm>
              <a:off x="8953500" y="4229100"/>
              <a:ext cx="762000" cy="438150"/>
            </a:xfrm>
            <a:custGeom>
              <a:avLst/>
              <a:gdLst/>
              <a:ahLst/>
              <a:cxnLst/>
              <a:rect l="l" t="t" r="r" b="b"/>
              <a:pathLst>
                <a:path w="762000" h="438150">
                  <a:moveTo>
                    <a:pt x="0" y="438150"/>
                  </a:moveTo>
                  <a:lnTo>
                    <a:pt x="762000" y="0"/>
                  </a:lnTo>
                </a:path>
              </a:pathLst>
            </a:custGeom>
            <a:noFill/>
            <a:ln w="28575" cap="rnd">
              <a:solidFill>
                <a:srgbClr val="0F4C4C"/>
              </a:solidFill>
            </a:ln>
          </p:spPr>
        </p:sp>
        <p:sp>
          <p:nvSpPr>
            <p:cNvPr id="25" name="Line 25"/>
            <p:cNvSpPr/>
            <p:nvPr/>
          </p:nvSpPr>
          <p:spPr>
            <a:xfrm>
              <a:off x="8382000" y="3581400"/>
              <a:ext cx="571500" cy="323850"/>
            </a:xfrm>
            <a:custGeom>
              <a:avLst/>
              <a:gdLst/>
              <a:ahLst/>
              <a:cxnLst/>
              <a:rect l="l" t="t" r="r" b="b"/>
              <a:pathLst>
                <a:path w="571500" h="323850">
                  <a:moveTo>
                    <a:pt x="571500" y="323850"/>
                  </a:moveTo>
                  <a:lnTo>
                    <a:pt x="0" y="0"/>
                  </a:lnTo>
                </a:path>
              </a:pathLst>
            </a:custGeom>
            <a:noFill/>
            <a:ln w="28575" cap="rnd">
              <a:solidFill>
                <a:srgbClr val="0F4C4C"/>
              </a:solidFill>
            </a:ln>
          </p:spPr>
        </p:sp>
        <p:sp>
          <p:nvSpPr>
            <p:cNvPr id="26" name="Line 26"/>
            <p:cNvSpPr/>
            <p:nvPr/>
          </p:nvSpPr>
          <p:spPr>
            <a:xfrm>
              <a:off x="8953500" y="3581400"/>
              <a:ext cx="571500" cy="323850"/>
            </a:xfrm>
            <a:custGeom>
              <a:avLst/>
              <a:gdLst/>
              <a:ahLst/>
              <a:cxnLst/>
              <a:rect l="l" t="t" r="r" b="b"/>
              <a:pathLst>
                <a:path w="571500" h="323850">
                  <a:moveTo>
                    <a:pt x="0" y="323850"/>
                  </a:moveTo>
                  <a:lnTo>
                    <a:pt x="571500" y="0"/>
                  </a:lnTo>
                </a:path>
              </a:pathLst>
            </a:custGeom>
            <a:noFill/>
            <a:ln w="28575" cap="rnd">
              <a:solidFill>
                <a:srgbClr val="0F4C4C"/>
              </a:solidFill>
            </a:ln>
          </p:spPr>
        </p:sp>
        <p:sp>
          <p:nvSpPr>
            <p:cNvPr id="27" name="Ellipse 27"/>
            <p:cNvSpPr/>
            <p:nvPr/>
          </p:nvSpPr>
          <p:spPr>
            <a:xfrm>
              <a:off x="8115300" y="3771900"/>
              <a:ext cx="152400" cy="152400"/>
            </a:xfrm>
            <a:prstGeom prst="ellipse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9639300" y="4152900"/>
              <a:ext cx="152400" cy="152400"/>
            </a:xfrm>
            <a:prstGeom prst="ellipse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8305800" y="3505200"/>
              <a:ext cx="152400" cy="152400"/>
            </a:xfrm>
            <a:prstGeom prst="ellipse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9448800" y="3505200"/>
              <a:ext cx="152400" cy="152400"/>
            </a:xfrm>
            <a:prstGeom prst="ellipse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468618" y="5536882"/>
              <a:ext cx="290436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新信息知道该挂到哪根树枝上</a:t>
              </a:r>
            </a:p>
          </p:txBody>
        </p:sp>
      </p:grpSp>
      <p:grpSp>
        <p:nvGrpSpPr>
          <p:cNvPr id="36" name="page-footer"/>
          <p:cNvGrpSpPr/>
          <p:nvPr/>
        </p:nvGrpSpPr>
        <p:grpSpPr>
          <a:xfrm>
            <a:off x="755904" y="6305550"/>
            <a:ext cx="10680192" cy="409956"/>
            <a:chOff x="755904" y="6305550"/>
            <a:chExt cx="10680192" cy="409956"/>
          </a:xfrm>
        </p:grpSpPr>
        <p:sp>
          <p:nvSpPr>
            <p:cNvPr id="33" name="Line 33"/>
            <p:cNvSpPr/>
            <p:nvPr/>
          </p:nvSpPr>
          <p:spPr>
            <a:xfrm>
              <a:off x="762000" y="6305550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755904" y="6480810"/>
              <a:ext cx="50535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2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来源：B站 · 小Lin说，01:19–03:03；以房间收纳与记忆大师记牌为例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1246206" y="648081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r"/>
              <a:r>
                <a:rPr lang="zh-CN" sz="12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ge-title"/>
          <p:cNvGrpSpPr/>
          <p:nvPr/>
        </p:nvGrpSpPr>
        <p:grpSpPr>
          <a:xfrm>
            <a:off x="745236" y="578168"/>
            <a:ext cx="8013192" cy="1006411"/>
            <a:chOff x="745236" y="578168"/>
            <a:chExt cx="8013192" cy="1006411"/>
          </a:xfrm>
        </p:grpSpPr>
        <p:sp>
          <p:nvSpPr>
            <p:cNvPr id="2" name="TextBox 2"/>
            <p:cNvSpPr txBox="1"/>
            <p:nvPr/>
          </p:nvSpPr>
          <p:spPr>
            <a:xfrm>
              <a:off x="755142" y="578168"/>
              <a:ext cx="39738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350" spc="150" dirty="0">
                  <a:solidFill>
                    <a:srgbClr val="E8663C"/>
                  </a:solidFill>
                  <a:latin typeface="+mn-lt"/>
                  <a:ea typeface="+mn-ea"/>
                  <a:cs typeface="+mn-cs"/>
                </a:rPr>
                <a:t>案例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5236" y="939165"/>
              <a:ext cx="801319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300" dirty="0">
                  <a:solidFill>
                    <a:srgbClr val="12312F"/>
                  </a:solidFill>
                  <a:latin typeface="+mj-lt"/>
                  <a:ea typeface="+mj-ea"/>
                  <a:cs typeface="+mj-cs"/>
                </a:rPr>
                <a:t>罗翔讲法：观众听案件，他脑中有分层</a:t>
              </a:r>
            </a:p>
          </p:txBody>
        </p:sp>
      </p:grpSp>
      <p:grpSp>
        <p:nvGrpSpPr>
          <p:cNvPr id="15" name="audience-side"/>
          <p:cNvGrpSpPr/>
          <p:nvPr/>
        </p:nvGrpSpPr>
        <p:grpSpPr>
          <a:xfrm>
            <a:off x="754380" y="1895475"/>
            <a:ext cx="3627120" cy="3150870"/>
            <a:chOff x="754380" y="1895475"/>
            <a:chExt cx="3627120" cy="3150870"/>
          </a:xfrm>
        </p:grpSpPr>
        <p:sp>
          <p:nvSpPr>
            <p:cNvPr id="5" name="TextBox 5"/>
            <p:cNvSpPr txBox="1"/>
            <p:nvPr/>
          </p:nvSpPr>
          <p:spPr>
            <a:xfrm>
              <a:off x="754380" y="1895475"/>
              <a:ext cx="106527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spc="75" dirty="0">
                  <a:solidFill>
                    <a:srgbClr val="7A8B8B"/>
                  </a:solidFill>
                  <a:latin typeface="+mn-lt"/>
                  <a:ea typeface="+mn-ea"/>
                  <a:cs typeface="+mn-cs"/>
                </a:rPr>
                <a:t>观众听到的</a:t>
              </a:r>
            </a:p>
          </p:txBody>
        </p:sp>
        <p:sp>
          <p:nvSpPr>
            <p:cNvPr id="6" name="Line 6"/>
            <p:cNvSpPr/>
            <p:nvPr/>
          </p:nvSpPr>
          <p:spPr>
            <a:xfrm>
              <a:off x="762000" y="2209800"/>
              <a:ext cx="3619500" cy="9525"/>
            </a:xfrm>
            <a:custGeom>
              <a:avLst/>
              <a:gdLst/>
              <a:ahLst/>
              <a:cxnLst/>
              <a:rect l="l" t="t" r="r" b="b"/>
              <a:pathLst>
                <a:path w="3619500" h="9525">
                  <a:moveTo>
                    <a:pt x="0" y="0"/>
                  </a:moveTo>
                  <a:lnTo>
                    <a:pt x="36195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762000" y="2495550"/>
              <a:ext cx="3619500" cy="1943100"/>
              <a:chOff x="762000" y="2495550"/>
              <a:chExt cx="3619500" cy="194310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762000" y="2495550"/>
                <a:ext cx="3619500" cy="533400"/>
              </a:xfrm>
              <a:prstGeom prst="roundRect">
                <a:avLst>
                  <a:gd name="adj" fmla="val 10714"/>
                </a:avLst>
              </a:prstGeom>
              <a:solidFill>
                <a:srgbClr val="FFFFFF"/>
              </a:solidFill>
              <a:ln w="9525">
                <a:solidFill>
                  <a:srgbClr val="D8D3C8"/>
                </a:solidFill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982218" y="2660332"/>
                <a:ext cx="134950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650" dirty="0">
                    <a:solidFill>
                      <a:srgbClr val="4A5F5E"/>
                    </a:solidFill>
                    <a:latin typeface="+mn-lt"/>
                    <a:ea typeface="+mn-ea"/>
                    <a:cs typeface="+mn-cs"/>
                  </a:rPr>
                  <a:t>一个具体案件</a:t>
                </a:r>
              </a:p>
            </p:txBody>
          </p:sp>
          <p:sp>
            <p:nvSpPr>
              <p:cNvPr id="9" name="Rectangle 9"/>
              <p:cNvSpPr/>
              <p:nvPr/>
            </p:nvSpPr>
            <p:spPr>
              <a:xfrm>
                <a:off x="762000" y="3200400"/>
                <a:ext cx="3619500" cy="533400"/>
              </a:xfrm>
              <a:prstGeom prst="roundRect">
                <a:avLst>
                  <a:gd name="adj" fmla="val 10714"/>
                </a:avLst>
              </a:prstGeom>
              <a:solidFill>
                <a:srgbClr val="FFFFFF"/>
              </a:solidFill>
              <a:ln w="9525">
                <a:solidFill>
                  <a:srgbClr val="D8D3C8"/>
                </a:solidFill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982218" y="3365182"/>
                <a:ext cx="1571625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650" dirty="0">
                    <a:solidFill>
                      <a:srgbClr val="4A5F5E"/>
                    </a:solidFill>
                    <a:latin typeface="+mn-lt"/>
                    <a:ea typeface="+mn-ea"/>
                    <a:cs typeface="+mn-cs"/>
                  </a:rPr>
                  <a:t>又一个具体案件</a:t>
                </a:r>
              </a:p>
            </p:txBody>
          </p:sp>
          <p:sp>
            <p:nvSpPr>
              <p:cNvPr id="11" name="Rectangle 11"/>
              <p:cNvSpPr/>
              <p:nvPr/>
            </p:nvSpPr>
            <p:spPr>
              <a:xfrm>
                <a:off x="762000" y="3905250"/>
                <a:ext cx="3619500" cy="533400"/>
              </a:xfrm>
              <a:prstGeom prst="roundRect">
                <a:avLst>
                  <a:gd name="adj" fmla="val 10714"/>
                </a:avLst>
              </a:prstGeom>
              <a:solidFill>
                <a:srgbClr val="FFFFFF"/>
              </a:solidFill>
              <a:ln w="9525">
                <a:solidFill>
                  <a:srgbClr val="D8D3C8"/>
                </a:solidFill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982218" y="4070032"/>
                <a:ext cx="1571625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l"/>
                <a:r>
                  <a:rPr lang="zh-CN" sz="1650" dirty="0">
                    <a:solidFill>
                      <a:srgbClr val="4A5F5E"/>
                    </a:solidFill>
                    <a:latin typeface="+mn-lt"/>
                    <a:ea typeface="+mn-ea"/>
                    <a:cs typeface="+mn-cs"/>
                  </a:rPr>
                  <a:t>再一个具体案件</a:t>
                </a:r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754380" y="4752975"/>
              <a:ext cx="183261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彼此独立，听完就散</a:t>
              </a:r>
            </a:p>
          </p:txBody>
        </p:sp>
      </p:grpSp>
      <p:grpSp>
        <p:nvGrpSpPr>
          <p:cNvPr id="19" name="arrow-mid"/>
          <p:cNvGrpSpPr/>
          <p:nvPr/>
        </p:nvGrpSpPr>
        <p:grpSpPr>
          <a:xfrm>
            <a:off x="4629150" y="3207068"/>
            <a:ext cx="1047750" cy="412432"/>
            <a:chOff x="4629150" y="3207068"/>
            <a:chExt cx="1047750" cy="412432"/>
          </a:xfrm>
        </p:grpSpPr>
        <p:sp>
          <p:nvSpPr>
            <p:cNvPr id="16" name="Line 16"/>
            <p:cNvSpPr/>
            <p:nvPr/>
          </p:nvSpPr>
          <p:spPr>
            <a:xfrm>
              <a:off x="4629150" y="3524250"/>
              <a:ext cx="857250" cy="9525"/>
            </a:xfrm>
            <a:custGeom>
              <a:avLst/>
              <a:gdLst/>
              <a:ahLst/>
              <a:cxnLst/>
              <a:rect l="l" t="t" r="r" b="b"/>
              <a:pathLst>
                <a:path w="857250" h="9525">
                  <a:moveTo>
                    <a:pt x="0" y="0"/>
                  </a:moveTo>
                  <a:lnTo>
                    <a:pt x="857250" y="0"/>
                  </a:lnTo>
                </a:path>
              </a:pathLst>
            </a:custGeom>
            <a:noFill/>
            <a:ln w="28575">
              <a:solidFill>
                <a:srgbClr val="E8663C"/>
              </a:solidFill>
            </a:ln>
          </p:spPr>
        </p:sp>
        <p:sp>
          <p:nvSpPr>
            <p:cNvPr id="17" name="Polygon 17"/>
            <p:cNvSpPr/>
            <p:nvPr/>
          </p:nvSpPr>
          <p:spPr>
            <a:xfrm>
              <a:off x="5467350" y="3429000"/>
              <a:ext cx="209550" cy="190500"/>
            </a:xfrm>
            <a:custGeom>
              <a:avLst/>
              <a:gdLst/>
              <a:ahLst/>
              <a:cxnLst/>
              <a:rect l="l" t="t" r="r" b="b"/>
              <a:pathLst>
                <a:path w="209550" h="190500">
                  <a:moveTo>
                    <a:pt x="209550" y="95250"/>
                  </a:moveTo>
                  <a:lnTo>
                    <a:pt x="0" y="0"/>
                  </a:lnTo>
                  <a:lnTo>
                    <a:pt x="0" y="190500"/>
                  </a:lnTo>
                  <a:close/>
                </a:path>
              </a:pathLst>
            </a:custGeom>
            <a:solidFill>
              <a:srgbClr val="E8663C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682300" y="3207068"/>
              <a:ext cx="92240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350" dirty="0">
                  <a:solidFill>
                    <a:srgbClr val="E8663C"/>
                  </a:solidFill>
                  <a:latin typeface="+mn-lt"/>
                  <a:ea typeface="+mn-ea"/>
                  <a:cs typeface="+mn-cs"/>
                </a:rPr>
                <a:t>同一批内容</a:t>
              </a:r>
            </a:p>
          </p:txBody>
        </p:sp>
      </p:grpSp>
      <p:grpSp>
        <p:nvGrpSpPr>
          <p:cNvPr id="31" name="expert-side"/>
          <p:cNvGrpSpPr/>
          <p:nvPr/>
        </p:nvGrpSpPr>
        <p:grpSpPr>
          <a:xfrm>
            <a:off x="5897880" y="1895475"/>
            <a:ext cx="5532120" cy="3436620"/>
            <a:chOff x="5897880" y="1895475"/>
            <a:chExt cx="5532120" cy="3436620"/>
          </a:xfrm>
        </p:grpSpPr>
        <p:sp>
          <p:nvSpPr>
            <p:cNvPr id="20" name="TextBox 20"/>
            <p:cNvSpPr txBox="1"/>
            <p:nvPr/>
          </p:nvSpPr>
          <p:spPr>
            <a:xfrm>
              <a:off x="5897880" y="1895475"/>
              <a:ext cx="148932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spc="75" dirty="0">
                  <a:solidFill>
                    <a:srgbClr val="0F4C4C"/>
                  </a:solidFill>
                  <a:latin typeface="+mn-lt"/>
                  <a:ea typeface="+mn-ea"/>
                  <a:cs typeface="+mn-cs"/>
                </a:rPr>
                <a:t>罗翔脑中的框架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5905500" y="2209800"/>
              <a:ext cx="5524500" cy="9525"/>
            </a:xfrm>
            <a:custGeom>
              <a:avLst/>
              <a:gdLst/>
              <a:ahLst/>
              <a:cxnLst/>
              <a:rect l="l" t="t" r="r" b="b"/>
              <a:pathLst>
                <a:path w="5524500" h="9525">
                  <a:moveTo>
                    <a:pt x="0" y="0"/>
                  </a:moveTo>
                  <a:lnTo>
                    <a:pt x="5524500" y="0"/>
                  </a:lnTo>
                </a:path>
              </a:pathLst>
            </a:custGeom>
            <a:noFill/>
            <a:ln w="19050">
              <a:solidFill>
                <a:srgbClr val="0F4C4C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5905500" y="2495550"/>
              <a:ext cx="5524500" cy="495300"/>
            </a:xfrm>
            <a:prstGeom prst="roundRect">
              <a:avLst>
                <a:gd name="adj" fmla="val 7692"/>
              </a:avLst>
            </a:prstGeom>
            <a:solidFill>
              <a:srgbClr val="0F4C4C">
                <a:alpha val="10000"/>
              </a:srgbClr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125718" y="2641282"/>
              <a:ext cx="882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部门法 A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5905500" y="3105150"/>
              <a:ext cx="5524500" cy="495300"/>
            </a:xfrm>
            <a:prstGeom prst="roundRect">
              <a:avLst>
                <a:gd name="adj" fmla="val 7692"/>
              </a:avLst>
            </a:prstGeom>
            <a:solidFill>
              <a:srgbClr val="0F4C4C">
                <a:alpha val="10000"/>
              </a:srgbClr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125718" y="3250882"/>
              <a:ext cx="882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部门法 B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5905500" y="3714750"/>
              <a:ext cx="5524500" cy="495300"/>
            </a:xfrm>
            <a:prstGeom prst="roundRect">
              <a:avLst>
                <a:gd name="adj" fmla="val 7692"/>
              </a:avLst>
            </a:prstGeom>
            <a:solidFill>
              <a:srgbClr val="0F4C4C">
                <a:alpha val="10000"/>
              </a:srgbClr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125718" y="3860482"/>
              <a:ext cx="882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部门法 C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5905500" y="4324350"/>
              <a:ext cx="5524500" cy="495300"/>
            </a:xfrm>
            <a:prstGeom prst="roundRect">
              <a:avLst>
                <a:gd name="adj" fmla="val 7692"/>
              </a:avLst>
            </a:prstGeom>
            <a:solidFill>
              <a:srgbClr val="0F4C4C">
                <a:alpha val="10000"/>
              </a:srgbClr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6125718" y="4470082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……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5897880" y="5038725"/>
              <a:ext cx="34480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每个法里再分层，案件被归到对应位置</a:t>
              </a:r>
            </a:p>
          </p:txBody>
        </p:sp>
      </p:grpSp>
      <p:grpSp>
        <p:nvGrpSpPr>
          <p:cNvPr id="34" name="takeaway"/>
          <p:cNvGrpSpPr/>
          <p:nvPr/>
        </p:nvGrpSpPr>
        <p:grpSpPr>
          <a:xfrm>
            <a:off x="762000" y="5619750"/>
            <a:ext cx="5122164" cy="481584"/>
            <a:chOff x="762000" y="5619750"/>
            <a:chExt cx="5122164" cy="481584"/>
          </a:xfrm>
        </p:grpSpPr>
        <p:sp>
          <p:nvSpPr>
            <p:cNvPr id="32" name="Rectangle 32"/>
            <p:cNvSpPr/>
            <p:nvPr/>
          </p:nvSpPr>
          <p:spPr>
            <a:xfrm>
              <a:off x="762000" y="5619750"/>
              <a:ext cx="57150" cy="457200"/>
            </a:xfrm>
            <a:prstGeom prst="rect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019556" y="5749290"/>
              <a:ext cx="48646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重点不是先搞懂某一条法条，而是先有框架。</a:t>
              </a:r>
            </a:p>
          </p:txBody>
        </p:sp>
      </p:grpSp>
      <p:grpSp>
        <p:nvGrpSpPr>
          <p:cNvPr id="38" name="page-footer"/>
          <p:cNvGrpSpPr/>
          <p:nvPr/>
        </p:nvGrpSpPr>
        <p:grpSpPr>
          <a:xfrm>
            <a:off x="755904" y="6305550"/>
            <a:ext cx="10680192" cy="409956"/>
            <a:chOff x="755904" y="6305550"/>
            <a:chExt cx="10680192" cy="409956"/>
          </a:xfrm>
        </p:grpSpPr>
        <p:sp>
          <p:nvSpPr>
            <p:cNvPr id="35" name="Line 35"/>
            <p:cNvSpPr/>
            <p:nvPr/>
          </p:nvSpPr>
          <p:spPr>
            <a:xfrm>
              <a:off x="762000" y="6305550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755904" y="6480810"/>
              <a:ext cx="42458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2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来源：B站 · 小Lin说，02:49–03:03；作者以罗翔讲法为例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1246206" y="648081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r"/>
              <a:r>
                <a:rPr lang="zh-CN" sz="12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ge-title"/>
          <p:cNvGrpSpPr/>
          <p:nvPr/>
        </p:nvGrpSpPr>
        <p:grpSpPr>
          <a:xfrm>
            <a:off x="745236" y="578168"/>
            <a:ext cx="6605016" cy="1006411"/>
            <a:chOff x="745236" y="578168"/>
            <a:chExt cx="6605016" cy="1006411"/>
          </a:xfrm>
        </p:grpSpPr>
        <p:sp>
          <p:nvSpPr>
            <p:cNvPr id="2" name="TextBox 2"/>
            <p:cNvSpPr txBox="1"/>
            <p:nvPr/>
          </p:nvSpPr>
          <p:spPr>
            <a:xfrm>
              <a:off x="755142" y="578168"/>
              <a:ext cx="59931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350" spc="150" dirty="0">
                  <a:solidFill>
                    <a:srgbClr val="E8663C"/>
                  </a:solidFill>
                  <a:latin typeface="+mn-lt"/>
                  <a:ea typeface="+mn-ea"/>
                  <a:cs typeface="+mn-cs"/>
                </a:rPr>
                <a:t>路径一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5236" y="939165"/>
              <a:ext cx="660501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300" dirty="0">
                  <a:solidFill>
                    <a:srgbClr val="12312F"/>
                  </a:solidFill>
                  <a:latin typeface="+mj-lt"/>
                  <a:ea typeface="+mj-ea"/>
                  <a:cs typeface="+mj-cs"/>
                </a:rPr>
                <a:t>先借别人的框架，再自己长出来</a:t>
              </a:r>
            </a:p>
          </p:txBody>
        </p:sp>
      </p:grpSp>
      <p:grpSp>
        <p:nvGrpSpPr>
          <p:cNvPr id="12" name="step-1"/>
          <p:cNvGrpSpPr/>
          <p:nvPr/>
        </p:nvGrpSpPr>
        <p:grpSpPr>
          <a:xfrm>
            <a:off x="753618" y="1866900"/>
            <a:ext cx="3246882" cy="1941195"/>
            <a:chOff x="753618" y="1866900"/>
            <a:chExt cx="3246882" cy="1941195"/>
          </a:xfrm>
        </p:grpSpPr>
        <p:sp>
          <p:nvSpPr>
            <p:cNvPr id="5" name="Ellipse 5"/>
            <p:cNvSpPr/>
            <p:nvPr/>
          </p:nvSpPr>
          <p:spPr>
            <a:xfrm>
              <a:off x="876300" y="1866900"/>
              <a:ext cx="381000" cy="381000"/>
            </a:xfrm>
            <a:prstGeom prst="ellipse">
              <a:avLst/>
            </a:prstGeom>
            <a:solidFill>
              <a:srgbClr val="0F4C4C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1003649" y="1962150"/>
              <a:ext cx="12630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500" dirty="0">
                  <a:solidFill>
                    <a:srgbClr val="FBFAF7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400556" y="193929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拿一本教材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762000" y="2400300"/>
              <a:ext cx="3238500" cy="9525"/>
            </a:xfrm>
            <a:custGeom>
              <a:avLst/>
              <a:gdLst/>
              <a:ahLst/>
              <a:cxnLst/>
              <a:rect l="l" t="t" r="r" b="b"/>
              <a:pathLst>
                <a:path w="3238500" h="9525">
                  <a:moveTo>
                    <a:pt x="0" y="0"/>
                  </a:moveTo>
                  <a:lnTo>
                    <a:pt x="32385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753618" y="2603182"/>
              <a:ext cx="17937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不细读每个细节，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53618" y="2927032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只把目录或框架摘出来。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54380" y="3514725"/>
              <a:ext cx="183261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作者讲利率时的做法</a:t>
              </a:r>
            </a:p>
          </p:txBody>
        </p:sp>
      </p:grpSp>
      <p:grpSp>
        <p:nvGrpSpPr>
          <p:cNvPr id="20" name="step-2"/>
          <p:cNvGrpSpPr/>
          <p:nvPr/>
        </p:nvGrpSpPr>
        <p:grpSpPr>
          <a:xfrm>
            <a:off x="4468368" y="1866900"/>
            <a:ext cx="3246882" cy="1941195"/>
            <a:chOff x="4468368" y="1866900"/>
            <a:chExt cx="3246882" cy="1941195"/>
          </a:xfrm>
        </p:grpSpPr>
        <p:sp>
          <p:nvSpPr>
            <p:cNvPr id="13" name="Ellipse 13"/>
            <p:cNvSpPr/>
            <p:nvPr/>
          </p:nvSpPr>
          <p:spPr>
            <a:xfrm>
              <a:off x="4591050" y="1866900"/>
              <a:ext cx="381000" cy="381000"/>
            </a:xfrm>
            <a:prstGeom prst="ellipse">
              <a:avLst/>
            </a:prstGeom>
            <a:solidFill>
              <a:srgbClr val="0F4C4C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4718399" y="1962150"/>
              <a:ext cx="12630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500" dirty="0">
                  <a:solidFill>
                    <a:srgbClr val="FBFAF7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15306" y="193929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找可信信息源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4476750" y="2400300"/>
              <a:ext cx="3238500" cy="9525"/>
            </a:xfrm>
            <a:custGeom>
              <a:avLst/>
              <a:gdLst/>
              <a:ahLst/>
              <a:cxnLst/>
              <a:rect l="l" t="t" r="r" b="b"/>
              <a:pathLst>
                <a:path w="3238500" h="9525">
                  <a:moveTo>
                    <a:pt x="0" y="0"/>
                  </a:moveTo>
                  <a:lnTo>
                    <a:pt x="32385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468368" y="2603182"/>
              <a:ext cx="183817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搜“一文了解……”，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468368" y="2927032"/>
              <a:ext cx="218246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“8分钟理清……框架”。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469130" y="3514725"/>
              <a:ext cx="12268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省去大量时间</a:t>
              </a:r>
            </a:p>
          </p:txBody>
        </p:sp>
      </p:grpSp>
      <p:grpSp>
        <p:nvGrpSpPr>
          <p:cNvPr id="28" name="step-3"/>
          <p:cNvGrpSpPr/>
          <p:nvPr/>
        </p:nvGrpSpPr>
        <p:grpSpPr>
          <a:xfrm>
            <a:off x="8183118" y="1866900"/>
            <a:ext cx="3290316" cy="1941195"/>
            <a:chOff x="8183118" y="1866900"/>
            <a:chExt cx="3290316" cy="1941195"/>
          </a:xfrm>
        </p:grpSpPr>
        <p:sp>
          <p:nvSpPr>
            <p:cNvPr id="21" name="Ellipse 21"/>
            <p:cNvSpPr/>
            <p:nvPr/>
          </p:nvSpPr>
          <p:spPr>
            <a:xfrm>
              <a:off x="8305800" y="1866900"/>
              <a:ext cx="381000" cy="381000"/>
            </a:xfrm>
            <a:prstGeom prst="ellipse">
              <a:avLst/>
            </a:prstGeom>
            <a:solidFill>
              <a:srgbClr val="0F4C4C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433149" y="1962150"/>
              <a:ext cx="12630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500" dirty="0">
                  <a:solidFill>
                    <a:srgbClr val="FBFAF7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830056" y="1939290"/>
              <a:ext cx="135879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问 AI 做参考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191500" y="2400300"/>
              <a:ext cx="3238500" cy="9525"/>
            </a:xfrm>
            <a:custGeom>
              <a:avLst/>
              <a:gdLst/>
              <a:ahLst/>
              <a:cxnLst/>
              <a:rect l="l" t="t" r="r" b="b"/>
              <a:pathLst>
                <a:path w="3238500" h="9525">
                  <a:moveTo>
                    <a:pt x="0" y="0"/>
                  </a:moveTo>
                  <a:lnTo>
                    <a:pt x="32385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8183118" y="260318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一步步追问，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183118" y="2927032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框架会越来越完善。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183880" y="3514725"/>
              <a:ext cx="328955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作者判断：AI 现在不可能百分百正确</a:t>
              </a:r>
            </a:p>
          </p:txBody>
        </p:sp>
      </p:grpSp>
      <p:grpSp>
        <p:nvGrpSpPr>
          <p:cNvPr id="34" name="warning-band"/>
          <p:cNvGrpSpPr/>
          <p:nvPr/>
        </p:nvGrpSpPr>
        <p:grpSpPr>
          <a:xfrm>
            <a:off x="762000" y="4762500"/>
            <a:ext cx="10668000" cy="1238250"/>
            <a:chOff x="762000" y="4762500"/>
            <a:chExt cx="10668000" cy="1238250"/>
          </a:xfrm>
        </p:grpSpPr>
        <p:sp>
          <p:nvSpPr>
            <p:cNvPr id="29" name="Rectangle 29"/>
            <p:cNvSpPr/>
            <p:nvPr/>
          </p:nvSpPr>
          <p:spPr>
            <a:xfrm>
              <a:off x="762000" y="4762500"/>
              <a:ext cx="10668000" cy="1238250"/>
            </a:xfrm>
            <a:prstGeom prst="rect">
              <a:avLst/>
            </a:prstGeom>
            <a:solidFill>
              <a:srgbClr val="E8663C">
                <a:alpha val="8000"/>
              </a:srgbClr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762000" y="4762500"/>
              <a:ext cx="57150" cy="1238250"/>
            </a:xfrm>
            <a:prstGeom prst="rect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59180" y="4981575"/>
              <a:ext cx="148932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spc="75" dirty="0">
                  <a:solidFill>
                    <a:srgbClr val="E8663C"/>
                  </a:solidFill>
                  <a:latin typeface="+mn-lt"/>
                  <a:ea typeface="+mn-ea"/>
                  <a:cs typeface="+mn-cs"/>
                </a:rPr>
                <a:t>这一阶段要克制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57656" y="5330190"/>
              <a:ext cx="68273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看个标题知道“某银行倒了、谁可能收购它”就够了，不必深挖。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059180" y="5686425"/>
              <a:ext cx="407403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7A8B8B"/>
                  </a:solidFill>
                  <a:latin typeface="+mn-lt"/>
                  <a:ea typeface="+mn-ea"/>
                  <a:cs typeface="+mn-cs"/>
                </a:rPr>
                <a:t>否则一天下来，只是个“满脑八卦的小灵通”。</a:t>
              </a:r>
            </a:p>
          </p:txBody>
        </p:sp>
      </p:grpSp>
      <p:grpSp>
        <p:nvGrpSpPr>
          <p:cNvPr id="38" name="page-footer"/>
          <p:cNvGrpSpPr/>
          <p:nvPr/>
        </p:nvGrpSpPr>
        <p:grpSpPr>
          <a:xfrm>
            <a:off x="755904" y="6305550"/>
            <a:ext cx="10680192" cy="409956"/>
            <a:chOff x="755904" y="6305550"/>
            <a:chExt cx="10680192" cy="409956"/>
          </a:xfrm>
        </p:grpSpPr>
        <p:sp>
          <p:nvSpPr>
            <p:cNvPr id="35" name="Line 35"/>
            <p:cNvSpPr/>
            <p:nvPr/>
          </p:nvSpPr>
          <p:spPr>
            <a:xfrm>
              <a:off x="762000" y="6305550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755904" y="6480810"/>
              <a:ext cx="621913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2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来源：B站 · 小Lin说，03:54–05:47；AI 可靠性为作者个人判断，材料未给出测试对比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1246206" y="648081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r"/>
              <a:r>
                <a:rPr lang="zh-CN" sz="12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04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ge-title"/>
          <p:cNvGrpSpPr/>
          <p:nvPr/>
        </p:nvGrpSpPr>
        <p:grpSpPr>
          <a:xfrm>
            <a:off x="745236" y="578168"/>
            <a:ext cx="7121347" cy="1006411"/>
            <a:chOff x="745236" y="578168"/>
            <a:chExt cx="7121347" cy="1006411"/>
          </a:xfrm>
        </p:grpSpPr>
        <p:sp>
          <p:nvSpPr>
            <p:cNvPr id="2" name="TextBox 2"/>
            <p:cNvSpPr txBox="1"/>
            <p:nvPr/>
          </p:nvSpPr>
          <p:spPr>
            <a:xfrm>
              <a:off x="755142" y="578168"/>
              <a:ext cx="13894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350" spc="150" dirty="0">
                  <a:solidFill>
                    <a:srgbClr val="E8663C"/>
                  </a:solidFill>
                  <a:latin typeface="+mn-lt"/>
                  <a:ea typeface="+mn-ea"/>
                  <a:cs typeface="+mn-cs"/>
                </a:rPr>
                <a:t>路径二 · 方法1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5236" y="939165"/>
              <a:ext cx="7121347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300" dirty="0">
                  <a:solidFill>
                    <a:srgbClr val="12312F"/>
                  </a:solidFill>
                  <a:latin typeface="+mj-lt"/>
                  <a:ea typeface="+mj-ea"/>
                  <a:cs typeface="+mj-cs"/>
                </a:rPr>
                <a:t>一层层问“为什么”，把体系挖出来</a:t>
              </a:r>
            </a:p>
          </p:txBody>
        </p:sp>
      </p:grpSp>
      <p:grpSp>
        <p:nvGrpSpPr>
          <p:cNvPr id="26" name="chain"/>
          <p:cNvGrpSpPr/>
          <p:nvPr/>
        </p:nvGrpSpPr>
        <p:grpSpPr>
          <a:xfrm>
            <a:off x="636232" y="2260282"/>
            <a:ext cx="10793768" cy="1134619"/>
            <a:chOff x="636232" y="2260282"/>
            <a:chExt cx="10793768" cy="1134619"/>
          </a:xfrm>
        </p:grpSpPr>
        <p:sp>
          <p:nvSpPr>
            <p:cNvPr id="5" name="Line 5"/>
            <p:cNvSpPr/>
            <p:nvPr/>
          </p:nvSpPr>
          <p:spPr>
            <a:xfrm>
              <a:off x="762000" y="2857500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19050">
              <a:solidFill>
                <a:srgbClr val="0F4C4C">
                  <a:alpha val="25000"/>
                </a:srgbClr>
              </a:solidFill>
            </a:ln>
          </p:spPr>
        </p:sp>
        <p:grpSp>
          <p:nvGrpSpPr>
            <p:cNvPr id="9" name="Group 9"/>
            <p:cNvGrpSpPr/>
            <p:nvPr/>
          </p:nvGrpSpPr>
          <p:grpSpPr>
            <a:xfrm>
              <a:off x="636232" y="2260282"/>
              <a:ext cx="1585036" cy="1134619"/>
              <a:chOff x="636232" y="2260282"/>
              <a:chExt cx="1585036" cy="1134619"/>
            </a:xfrm>
          </p:grpSpPr>
          <p:sp>
            <p:nvSpPr>
              <p:cNvPr id="6" name="Ellipse 6"/>
              <p:cNvSpPr/>
              <p:nvPr/>
            </p:nvSpPr>
            <p:spPr>
              <a:xfrm>
                <a:off x="1333500" y="2762250"/>
                <a:ext cx="190500" cy="190500"/>
              </a:xfrm>
              <a:prstGeom prst="ellipse">
                <a:avLst/>
              </a:prstGeom>
              <a:solidFill>
                <a:srgbClr val="0F4C4C"/>
              </a:solidFill>
              <a:ln>
                <a:noFill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636232" y="2260282"/>
                <a:ext cx="158503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650" dirty="0">
                    <a:solidFill>
                      <a:srgbClr val="12312F"/>
                    </a:solidFill>
                    <a:latin typeface="+mn-lt"/>
                    <a:ea typeface="+mn-ea"/>
                    <a:cs typeface="+mn-cs"/>
                  </a:rPr>
                  <a:t>SVB 为什么倒了</a:t>
                </a: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876681" y="3130868"/>
                <a:ext cx="110413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350" dirty="0">
                    <a:solidFill>
                      <a:srgbClr val="8A9694"/>
                    </a:solidFill>
                    <a:latin typeface="+mn-lt"/>
                    <a:ea typeface="+mn-ea"/>
                    <a:cs typeface="+mn-cs"/>
                  </a:rPr>
                  <a:t>最原始的问题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024188" y="2260282"/>
              <a:ext cx="1571625" cy="1134619"/>
              <a:chOff x="3024188" y="2260282"/>
              <a:chExt cx="1571625" cy="1134619"/>
            </a:xfrm>
          </p:grpSpPr>
          <p:sp>
            <p:nvSpPr>
              <p:cNvPr id="10" name="Ellipse 10"/>
              <p:cNvSpPr/>
              <p:nvPr/>
            </p:nvSpPr>
            <p:spPr>
              <a:xfrm>
                <a:off x="3714750" y="2762250"/>
                <a:ext cx="190500" cy="190500"/>
              </a:xfrm>
              <a:prstGeom prst="ellipse">
                <a:avLst/>
              </a:prstGeom>
              <a:solidFill>
                <a:srgbClr val="0F4C4C"/>
              </a:solidFill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3024188" y="2260282"/>
                <a:ext cx="1571625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650" dirty="0">
                    <a:solidFill>
                      <a:srgbClr val="12312F"/>
                    </a:solidFill>
                    <a:latin typeface="+mn-lt"/>
                    <a:ea typeface="+mn-ea"/>
                    <a:cs typeface="+mn-cs"/>
                  </a:rPr>
                  <a:t>宣布卖债券融资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3439668" y="3130868"/>
                <a:ext cx="74066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350" dirty="0">
                    <a:solidFill>
                      <a:srgbClr val="8A9694"/>
                    </a:solidFill>
                    <a:latin typeface="+mn-lt"/>
                    <a:ea typeface="+mn-ea"/>
                    <a:cs typeface="+mn-cs"/>
                  </a:rPr>
                  <a:t>直接原因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5072253" y="2260282"/>
              <a:ext cx="2237994" cy="1134619"/>
              <a:chOff x="5072253" y="2260282"/>
              <a:chExt cx="2237994" cy="1134619"/>
            </a:xfrm>
          </p:grpSpPr>
          <p:sp>
            <p:nvSpPr>
              <p:cNvPr id="14" name="Ellipse 14"/>
              <p:cNvSpPr/>
              <p:nvPr/>
            </p:nvSpPr>
            <p:spPr>
              <a:xfrm>
                <a:off x="6096000" y="2762250"/>
                <a:ext cx="190500" cy="190500"/>
              </a:xfrm>
              <a:prstGeom prst="ellipse">
                <a:avLst/>
              </a:prstGeom>
              <a:solidFill>
                <a:srgbClr val="0F4C4C"/>
              </a:solidFill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5072253" y="2260282"/>
                <a:ext cx="2237994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650" dirty="0">
                    <a:solidFill>
                      <a:srgbClr val="12312F"/>
                    </a:solidFill>
                    <a:latin typeface="+mn-lt"/>
                    <a:ea typeface="+mn-ea"/>
                    <a:cs typeface="+mn-cs"/>
                  </a:rPr>
                  <a:t>持有长期债券风险变大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5820918" y="3130868"/>
                <a:ext cx="74066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350" dirty="0">
                    <a:solidFill>
                      <a:srgbClr val="8A9694"/>
                    </a:solidFill>
                    <a:latin typeface="+mn-lt"/>
                    <a:ea typeface="+mn-ea"/>
                    <a:cs typeface="+mn-cs"/>
                  </a:rPr>
                  <a:t>再问一层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7675626" y="2260282"/>
              <a:ext cx="1793748" cy="1134619"/>
              <a:chOff x="7675626" y="2260282"/>
              <a:chExt cx="1793748" cy="1134619"/>
            </a:xfrm>
          </p:grpSpPr>
          <p:sp>
            <p:nvSpPr>
              <p:cNvPr id="18" name="Ellipse 18"/>
              <p:cNvSpPr/>
              <p:nvPr/>
            </p:nvSpPr>
            <p:spPr>
              <a:xfrm>
                <a:off x="8477250" y="2762250"/>
                <a:ext cx="190500" cy="190500"/>
              </a:xfrm>
              <a:prstGeom prst="ellipse">
                <a:avLst/>
              </a:prstGeom>
              <a:solidFill>
                <a:srgbClr val="0F4C4C"/>
              </a:solidFill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7675626" y="2260282"/>
                <a:ext cx="1793748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650" dirty="0">
                    <a:solidFill>
                      <a:srgbClr val="12312F"/>
                    </a:solidFill>
                    <a:latin typeface="+mn-lt"/>
                    <a:ea typeface="+mn-ea"/>
                    <a:cs typeface="+mn-cs"/>
                  </a:rPr>
                  <a:t>加息环境放大风险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8202168" y="3130868"/>
                <a:ext cx="74066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350" dirty="0">
                    <a:solidFill>
                      <a:srgbClr val="8A9694"/>
                    </a:solidFill>
                    <a:latin typeface="+mn-lt"/>
                    <a:ea typeface="+mn-ea"/>
                    <a:cs typeface="+mn-cs"/>
                  </a:rPr>
                  <a:t>根本原因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10120312" y="2260282"/>
              <a:ext cx="1285875" cy="1134619"/>
              <a:chOff x="10120312" y="2260282"/>
              <a:chExt cx="1285875" cy="1134619"/>
            </a:xfrm>
          </p:grpSpPr>
          <p:sp>
            <p:nvSpPr>
              <p:cNvPr id="22" name="Ellipse 22"/>
              <p:cNvSpPr/>
              <p:nvPr/>
            </p:nvSpPr>
            <p:spPr>
              <a:xfrm>
                <a:off x="10629900" y="2724150"/>
                <a:ext cx="266700" cy="266700"/>
              </a:xfrm>
              <a:prstGeom prst="ellipse">
                <a:avLst/>
              </a:prstGeom>
              <a:solidFill>
                <a:srgbClr val="E8663C"/>
              </a:solidFill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10310622" y="2260282"/>
                <a:ext cx="90525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650" dirty="0">
                    <a:solidFill>
                      <a:srgbClr val="E8663C"/>
                    </a:solidFill>
                    <a:latin typeface="+mn-lt"/>
                    <a:ea typeface="+mn-ea"/>
                    <a:cs typeface="+mn-cs"/>
                  </a:rPr>
                  <a:t>框架成形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10120312" y="3130868"/>
                <a:ext cx="128587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350" dirty="0">
                    <a:solidFill>
                      <a:srgbClr val="8A9694"/>
                    </a:solidFill>
                    <a:latin typeface="+mn-lt"/>
                    <a:ea typeface="+mn-ea"/>
                    <a:cs typeface="+mn-cs"/>
                  </a:rPr>
                  <a:t>过程本身即建树</a:t>
                </a:r>
              </a:p>
            </p:txBody>
          </p:sp>
        </p:grpSp>
      </p:grpSp>
      <p:grpSp>
        <p:nvGrpSpPr>
          <p:cNvPr id="32" name="second-line"/>
          <p:cNvGrpSpPr/>
          <p:nvPr/>
        </p:nvGrpSpPr>
        <p:grpSpPr>
          <a:xfrm>
            <a:off x="753618" y="4276725"/>
            <a:ext cx="4961382" cy="1493520"/>
            <a:chOff x="753618" y="4276725"/>
            <a:chExt cx="4961382" cy="1493520"/>
          </a:xfrm>
        </p:grpSpPr>
        <p:sp>
          <p:nvSpPr>
            <p:cNvPr id="27" name="TextBox 27"/>
            <p:cNvSpPr txBox="1"/>
            <p:nvPr/>
          </p:nvSpPr>
          <p:spPr>
            <a:xfrm>
              <a:off x="754380" y="4276725"/>
              <a:ext cx="254946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spc="75" dirty="0">
                  <a:solidFill>
                    <a:srgbClr val="0F4C4C"/>
                  </a:solidFill>
                  <a:latin typeface="+mn-lt"/>
                  <a:ea typeface="+mn-ea"/>
                  <a:cs typeface="+mn-cs"/>
                </a:rPr>
                <a:t>另一条线：影响到底有多大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762000" y="459105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53618" y="4774882"/>
              <a:ext cx="404829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规模怎么衡量 → 别的银行有没有同样问题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53618" y="5136832"/>
              <a:ext cx="35707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→ 之后可能发生什么 → 政府会怎么做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54380" y="5476875"/>
              <a:ext cx="28422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最后不一定全部展现，会做取舍</a:t>
              </a:r>
            </a:p>
          </p:txBody>
        </p:sp>
      </p:grpSp>
      <p:grpSp>
        <p:nvGrpSpPr>
          <p:cNvPr id="38" name="benefit"/>
          <p:cNvGrpSpPr/>
          <p:nvPr/>
        </p:nvGrpSpPr>
        <p:grpSpPr>
          <a:xfrm>
            <a:off x="6286500" y="4191000"/>
            <a:ext cx="5143500" cy="1524000"/>
            <a:chOff x="6286500" y="4191000"/>
            <a:chExt cx="5143500" cy="1524000"/>
          </a:xfrm>
        </p:grpSpPr>
        <p:sp>
          <p:nvSpPr>
            <p:cNvPr id="33" name="Rectangle 33"/>
            <p:cNvSpPr/>
            <p:nvPr/>
          </p:nvSpPr>
          <p:spPr>
            <a:xfrm>
              <a:off x="6286500" y="4191000"/>
              <a:ext cx="5143500" cy="1524000"/>
            </a:xfrm>
            <a:prstGeom prst="rect">
              <a:avLst/>
            </a:prstGeom>
            <a:solidFill>
              <a:srgbClr val="0F4C4C">
                <a:alpha val="6000"/>
              </a:srgbClr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6583680" y="4391025"/>
              <a:ext cx="8532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spc="75" dirty="0">
                  <a:solidFill>
                    <a:srgbClr val="0F4C4C"/>
                  </a:solidFill>
                  <a:latin typeface="+mn-lt"/>
                  <a:ea typeface="+mn-ea"/>
                  <a:cs typeface="+mn-cs"/>
                </a:rPr>
                <a:t>附带好处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582156" y="473964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带着目的去查，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582156" y="5082540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能主动排除大量无关信息。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6583680" y="5419725"/>
              <a:ext cx="34480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7A8B8B"/>
                  </a:solidFill>
                  <a:latin typeface="+mn-lt"/>
                  <a:ea typeface="+mn-ea"/>
                  <a:cs typeface="+mn-cs"/>
                </a:rPr>
                <a:t>不是碰运气找灵感，而是逐个环节思考</a:t>
              </a:r>
            </a:p>
          </p:txBody>
        </p:sp>
      </p:grpSp>
      <p:grpSp>
        <p:nvGrpSpPr>
          <p:cNvPr id="42" name="page-footer"/>
          <p:cNvGrpSpPr/>
          <p:nvPr/>
        </p:nvGrpSpPr>
        <p:grpSpPr>
          <a:xfrm>
            <a:off x="755904" y="6305550"/>
            <a:ext cx="10680192" cy="409956"/>
            <a:chOff x="755904" y="6305550"/>
            <a:chExt cx="10680192" cy="409956"/>
          </a:xfrm>
        </p:grpSpPr>
        <p:sp>
          <p:nvSpPr>
            <p:cNvPr id="39" name="Line 39"/>
            <p:cNvSpPr/>
            <p:nvPr/>
          </p:nvSpPr>
          <p:spPr>
            <a:xfrm>
              <a:off x="762000" y="6305550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755904" y="6480810"/>
              <a:ext cx="456895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2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来源：B站 · 小Lin说，06:02–07:07；以硅谷银行那期内容为例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1246206" y="648081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r"/>
              <a:r>
                <a:rPr lang="zh-CN" sz="12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05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ge-title"/>
          <p:cNvGrpSpPr/>
          <p:nvPr/>
        </p:nvGrpSpPr>
        <p:grpSpPr>
          <a:xfrm>
            <a:off x="745236" y="578168"/>
            <a:ext cx="5713171" cy="1006411"/>
            <a:chOff x="745236" y="578168"/>
            <a:chExt cx="5713171" cy="1006411"/>
          </a:xfrm>
        </p:grpSpPr>
        <p:sp>
          <p:nvSpPr>
            <p:cNvPr id="2" name="TextBox 2"/>
            <p:cNvSpPr txBox="1"/>
            <p:nvPr/>
          </p:nvSpPr>
          <p:spPr>
            <a:xfrm>
              <a:off x="755142" y="578168"/>
              <a:ext cx="100317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350" spc="150" dirty="0">
                  <a:solidFill>
                    <a:srgbClr val="E8663C"/>
                  </a:solidFill>
                  <a:latin typeface="+mn-lt"/>
                  <a:ea typeface="+mn-ea"/>
                  <a:cs typeface="+mn-cs"/>
                </a:rPr>
                <a:t>追问的延伸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5236" y="939165"/>
              <a:ext cx="571317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300" dirty="0">
                  <a:solidFill>
                    <a:srgbClr val="12312F"/>
                  </a:solidFill>
                  <a:latin typeface="+mj-lt"/>
                  <a:ea typeface="+mj-ea"/>
                  <a:cs typeface="+mj-cs"/>
                </a:rPr>
                <a:t>把“为什么”拆成一棵利润树</a:t>
              </a:r>
            </a:p>
          </p:txBody>
        </p:sp>
      </p:grpSp>
      <p:grpSp>
        <p:nvGrpSpPr>
          <p:cNvPr id="7" name="root-node"/>
          <p:cNvGrpSpPr/>
          <p:nvPr/>
        </p:nvGrpSpPr>
        <p:grpSpPr>
          <a:xfrm>
            <a:off x="762000" y="1809750"/>
            <a:ext cx="2857500" cy="723900"/>
            <a:chOff x="762000" y="1809750"/>
            <a:chExt cx="2857500" cy="723900"/>
          </a:xfrm>
        </p:grpSpPr>
        <p:sp>
          <p:nvSpPr>
            <p:cNvPr id="5" name="Rectangle 5"/>
            <p:cNvSpPr/>
            <p:nvPr/>
          </p:nvSpPr>
          <p:spPr>
            <a:xfrm>
              <a:off x="762000" y="1809750"/>
              <a:ext cx="2857500" cy="723900"/>
            </a:xfrm>
            <a:prstGeom prst="roundRect">
              <a:avLst>
                <a:gd name="adj" fmla="val 7895"/>
              </a:avLst>
            </a:prstGeom>
            <a:solidFill>
              <a:srgbClr val="0F4C4C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1091432" y="2056448"/>
              <a:ext cx="21986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FBFAF7"/>
                  </a:solidFill>
                  <a:latin typeface="+mn-lt"/>
                  <a:ea typeface="+mn-ea"/>
                  <a:cs typeface="+mn-cs"/>
                </a:rPr>
                <a:t>利润 = 收入 − 成本</a:t>
              </a:r>
            </a:p>
          </p:txBody>
        </p:sp>
      </p:grpSp>
      <p:grpSp>
        <p:nvGrpSpPr>
          <p:cNvPr id="10" name="branch-lines"/>
          <p:cNvGrpSpPr/>
          <p:nvPr/>
        </p:nvGrpSpPr>
        <p:grpSpPr>
          <a:xfrm>
            <a:off x="3619500" y="2171700"/>
            <a:ext cx="1143000" cy="2305050"/>
            <a:chOff x="3619500" y="2171700"/>
            <a:chExt cx="1143000" cy="2305050"/>
          </a:xfrm>
        </p:grpSpPr>
        <p:sp>
          <p:nvSpPr>
            <p:cNvPr id="8" name="Freeform 8"/>
            <p:cNvSpPr/>
            <p:nvPr/>
          </p:nvSpPr>
          <p:spPr>
            <a:xfrm>
              <a:off x="3619500" y="2171700"/>
              <a:ext cx="1143000" cy="685800"/>
            </a:xfrm>
            <a:custGeom>
              <a:avLst/>
              <a:gdLst/>
              <a:ahLst/>
              <a:cxnLst/>
              <a:rect l="l" t="t" r="r" b="b"/>
              <a:pathLst>
                <a:path w="1143000" h="685800">
                  <a:moveTo>
                    <a:pt x="0" y="0"/>
                  </a:moveTo>
                  <a:lnTo>
                    <a:pt x="571500" y="0"/>
                  </a:lnTo>
                  <a:lnTo>
                    <a:pt x="571500" y="685800"/>
                  </a:lnTo>
                  <a:lnTo>
                    <a:pt x="1143000" y="685800"/>
                  </a:lnTo>
                </a:path>
              </a:pathLst>
            </a:custGeom>
            <a:noFill/>
            <a:ln w="19050">
              <a:solidFill>
                <a:srgbClr val="0F4C4C">
                  <a:alpha val="45000"/>
                </a:srgbClr>
              </a:solidFill>
            </a:ln>
          </p:spPr>
        </p:sp>
        <p:sp>
          <p:nvSpPr>
            <p:cNvPr id="9" name="Freeform 9"/>
            <p:cNvSpPr/>
            <p:nvPr/>
          </p:nvSpPr>
          <p:spPr>
            <a:xfrm>
              <a:off x="3619500" y="2171700"/>
              <a:ext cx="1143000" cy="2305050"/>
            </a:xfrm>
            <a:custGeom>
              <a:avLst/>
              <a:gdLst/>
              <a:ahLst/>
              <a:cxnLst/>
              <a:rect l="l" t="t" r="r" b="b"/>
              <a:pathLst>
                <a:path w="1143000" h="2305050">
                  <a:moveTo>
                    <a:pt x="0" y="0"/>
                  </a:moveTo>
                  <a:lnTo>
                    <a:pt x="571500" y="0"/>
                  </a:lnTo>
                  <a:lnTo>
                    <a:pt x="571500" y="2305050"/>
                  </a:lnTo>
                  <a:lnTo>
                    <a:pt x="1143000" y="2305050"/>
                  </a:lnTo>
                </a:path>
              </a:pathLst>
            </a:custGeom>
            <a:noFill/>
            <a:ln w="19050">
              <a:solidFill>
                <a:srgbClr val="0F4C4C">
                  <a:alpha val="45000"/>
                </a:srgbClr>
              </a:solidFill>
            </a:ln>
          </p:spPr>
        </p:sp>
      </p:grpSp>
      <p:grpSp>
        <p:nvGrpSpPr>
          <p:cNvPr id="13" name="branch-a"/>
          <p:cNvGrpSpPr/>
          <p:nvPr/>
        </p:nvGrpSpPr>
        <p:grpSpPr>
          <a:xfrm>
            <a:off x="4762500" y="2495550"/>
            <a:ext cx="3048000" cy="723900"/>
            <a:chOff x="4762500" y="2495550"/>
            <a:chExt cx="3048000" cy="723900"/>
          </a:xfrm>
        </p:grpSpPr>
        <p:sp>
          <p:nvSpPr>
            <p:cNvPr id="11" name="Rectangle 11"/>
            <p:cNvSpPr/>
            <p:nvPr/>
          </p:nvSpPr>
          <p:spPr>
            <a:xfrm>
              <a:off x="4762500" y="2495550"/>
              <a:ext cx="3048000" cy="723900"/>
            </a:xfrm>
            <a:prstGeom prst="roundRect">
              <a:avLst>
                <a:gd name="adj" fmla="val 7895"/>
              </a:avLst>
            </a:prstGeom>
            <a:solidFill>
              <a:srgbClr val="0F4C4C">
                <a:alpha val="10000"/>
              </a:srgbClr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4981956" y="273939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降本</a:t>
              </a:r>
            </a:p>
          </p:txBody>
        </p:sp>
      </p:grpSp>
      <p:grpSp>
        <p:nvGrpSpPr>
          <p:cNvPr id="16" name="branch-b"/>
          <p:cNvGrpSpPr/>
          <p:nvPr/>
        </p:nvGrpSpPr>
        <p:grpSpPr>
          <a:xfrm>
            <a:off x="4762500" y="4114800"/>
            <a:ext cx="3048000" cy="723900"/>
            <a:chOff x="4762500" y="4114800"/>
            <a:chExt cx="3048000" cy="723900"/>
          </a:xfrm>
        </p:grpSpPr>
        <p:sp>
          <p:nvSpPr>
            <p:cNvPr id="14" name="Rectangle 14"/>
            <p:cNvSpPr/>
            <p:nvPr/>
          </p:nvSpPr>
          <p:spPr>
            <a:xfrm>
              <a:off x="4762500" y="4114800"/>
              <a:ext cx="3048000" cy="723900"/>
            </a:xfrm>
            <a:prstGeom prst="roundRect">
              <a:avLst>
                <a:gd name="adj" fmla="val 7895"/>
              </a:avLst>
            </a:prstGeom>
            <a:solidFill>
              <a:srgbClr val="0F4C4C">
                <a:alpha val="10000"/>
              </a:srgbClr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4981956" y="435864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增效</a:t>
              </a:r>
            </a:p>
          </p:txBody>
        </p:sp>
      </p:grpSp>
      <p:grpSp>
        <p:nvGrpSpPr>
          <p:cNvPr id="21" name="leaf-lines"/>
          <p:cNvGrpSpPr/>
          <p:nvPr/>
        </p:nvGrpSpPr>
        <p:grpSpPr>
          <a:xfrm>
            <a:off x="7810500" y="2857500"/>
            <a:ext cx="762000" cy="2476500"/>
            <a:chOff x="7810500" y="2857500"/>
            <a:chExt cx="762000" cy="2476500"/>
          </a:xfrm>
        </p:grpSpPr>
        <p:sp>
          <p:nvSpPr>
            <p:cNvPr id="17" name="Freeform 17"/>
            <p:cNvSpPr/>
            <p:nvPr/>
          </p:nvSpPr>
          <p:spPr>
            <a:xfrm>
              <a:off x="7810500" y="2857500"/>
              <a:ext cx="762000" cy="285750"/>
            </a:xfrm>
            <a:custGeom>
              <a:avLst/>
              <a:gdLst/>
              <a:ahLst/>
              <a:cxnLst/>
              <a:rect l="l" t="t" r="r" b="b"/>
              <a:pathLst>
                <a:path w="762000" h="285750">
                  <a:moveTo>
                    <a:pt x="0" y="0"/>
                  </a:moveTo>
                  <a:lnTo>
                    <a:pt x="381000" y="0"/>
                  </a:lnTo>
                  <a:lnTo>
                    <a:pt x="381000" y="285750"/>
                  </a:lnTo>
                  <a:lnTo>
                    <a:pt x="762000" y="285750"/>
                  </a:lnTo>
                </a:path>
              </a:pathLst>
            </a:custGeom>
            <a:noFill/>
            <a:ln w="19050">
              <a:solidFill>
                <a:srgbClr val="E8663C">
                  <a:alpha val="60000"/>
                </a:srgbClr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7810500" y="2857500"/>
              <a:ext cx="762000" cy="952500"/>
            </a:xfrm>
            <a:custGeom>
              <a:avLst/>
              <a:gdLst/>
              <a:ahLst/>
              <a:cxnLst/>
              <a:rect l="l" t="t" r="r" b="b"/>
              <a:pathLst>
                <a:path w="762000" h="952500">
                  <a:moveTo>
                    <a:pt x="0" y="0"/>
                  </a:moveTo>
                  <a:lnTo>
                    <a:pt x="381000" y="0"/>
                  </a:lnTo>
                  <a:lnTo>
                    <a:pt x="381000" y="952500"/>
                  </a:lnTo>
                  <a:lnTo>
                    <a:pt x="762000" y="952500"/>
                  </a:lnTo>
                </a:path>
              </a:pathLst>
            </a:custGeom>
            <a:noFill/>
            <a:ln w="19050">
              <a:solidFill>
                <a:srgbClr val="E8663C">
                  <a:alpha val="60000"/>
                </a:srgbClr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7810500" y="4476750"/>
              <a:ext cx="762000" cy="285750"/>
            </a:xfrm>
            <a:custGeom>
              <a:avLst/>
              <a:gdLst/>
              <a:ahLst/>
              <a:cxnLst/>
              <a:rect l="l" t="t" r="r" b="b"/>
              <a:pathLst>
                <a:path w="762000" h="285750">
                  <a:moveTo>
                    <a:pt x="0" y="0"/>
                  </a:moveTo>
                  <a:lnTo>
                    <a:pt x="381000" y="0"/>
                  </a:lnTo>
                  <a:lnTo>
                    <a:pt x="381000" y="285750"/>
                  </a:lnTo>
                  <a:lnTo>
                    <a:pt x="762000" y="285750"/>
                  </a:lnTo>
                </a:path>
              </a:pathLst>
            </a:custGeom>
            <a:noFill/>
            <a:ln w="19050">
              <a:solidFill>
                <a:srgbClr val="E8663C">
                  <a:alpha val="60000"/>
                </a:srgbClr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7810500" y="4476750"/>
              <a:ext cx="762000" cy="857250"/>
            </a:xfrm>
            <a:custGeom>
              <a:avLst/>
              <a:gdLst/>
              <a:ahLst/>
              <a:cxnLst/>
              <a:rect l="l" t="t" r="r" b="b"/>
              <a:pathLst>
                <a:path w="762000" h="857250">
                  <a:moveTo>
                    <a:pt x="0" y="0"/>
                  </a:moveTo>
                  <a:lnTo>
                    <a:pt x="381000" y="0"/>
                  </a:lnTo>
                  <a:lnTo>
                    <a:pt x="381000" y="857250"/>
                  </a:lnTo>
                  <a:lnTo>
                    <a:pt x="762000" y="857250"/>
                  </a:lnTo>
                </a:path>
              </a:pathLst>
            </a:custGeom>
            <a:noFill/>
            <a:ln w="19050">
              <a:solidFill>
                <a:srgbClr val="E8663C">
                  <a:alpha val="60000"/>
                </a:srgbClr>
              </a:solidFill>
            </a:ln>
          </p:spPr>
        </p:sp>
      </p:grpSp>
      <p:grpSp>
        <p:nvGrpSpPr>
          <p:cNvPr id="26" name="leaves"/>
          <p:cNvGrpSpPr/>
          <p:nvPr/>
        </p:nvGrpSpPr>
        <p:grpSpPr>
          <a:xfrm>
            <a:off x="8564118" y="3041332"/>
            <a:ext cx="2015871" cy="2513457"/>
            <a:chOff x="8564118" y="3041332"/>
            <a:chExt cx="2015871" cy="2513457"/>
          </a:xfrm>
        </p:grpSpPr>
        <p:sp>
          <p:nvSpPr>
            <p:cNvPr id="22" name="TextBox 22"/>
            <p:cNvSpPr txBox="1"/>
            <p:nvPr/>
          </p:nvSpPr>
          <p:spPr>
            <a:xfrm>
              <a:off x="8564118" y="304133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提高单价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564118" y="370808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让顾客一次多买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564118" y="466058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拉新（打广告）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564118" y="5232082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提高复购（会员卡）</a:t>
              </a:r>
            </a:p>
          </p:txBody>
        </p:sp>
      </p:grpSp>
      <p:grpSp>
        <p:nvGrpSpPr>
          <p:cNvPr id="29" name="takeaway"/>
          <p:cNvGrpSpPr/>
          <p:nvPr/>
        </p:nvGrpSpPr>
        <p:grpSpPr>
          <a:xfrm>
            <a:off x="762000" y="5715000"/>
            <a:ext cx="7811872" cy="462534"/>
            <a:chOff x="762000" y="5715000"/>
            <a:chExt cx="7811872" cy="462534"/>
          </a:xfrm>
        </p:grpSpPr>
        <p:sp>
          <p:nvSpPr>
            <p:cNvPr id="27" name="Rectangle 27"/>
            <p:cNvSpPr/>
            <p:nvPr/>
          </p:nvSpPr>
          <p:spPr>
            <a:xfrm>
              <a:off x="762000" y="5715000"/>
              <a:ext cx="57150" cy="419100"/>
            </a:xfrm>
            <a:prstGeom prst="rect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19556" y="5825490"/>
              <a:ext cx="75543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面对问题不是碰运气找“明星代言”这类单点灵感，而是逐个环节思考。</a:t>
              </a:r>
            </a:p>
          </p:txBody>
        </p:sp>
      </p:grpSp>
      <p:grpSp>
        <p:nvGrpSpPr>
          <p:cNvPr id="33" name="page-footer"/>
          <p:cNvGrpSpPr/>
          <p:nvPr/>
        </p:nvGrpSpPr>
        <p:grpSpPr>
          <a:xfrm>
            <a:off x="755904" y="6305550"/>
            <a:ext cx="10680192" cy="409956"/>
            <a:chOff x="755904" y="6305550"/>
            <a:chExt cx="10680192" cy="409956"/>
          </a:xfrm>
        </p:grpSpPr>
        <p:sp>
          <p:nvSpPr>
            <p:cNvPr id="30" name="Line 30"/>
            <p:cNvSpPr/>
            <p:nvPr/>
          </p:nvSpPr>
          <p:spPr>
            <a:xfrm>
              <a:off x="762000" y="6305550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55904" y="6480810"/>
              <a:ext cx="489204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2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来源：B站 · 小Lin说，06:02–07:07；作者以开奶茶店拆解利润为例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1246206" y="648081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r"/>
              <a:r>
                <a:rPr lang="zh-CN" sz="12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06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ge-title"/>
          <p:cNvGrpSpPr/>
          <p:nvPr/>
        </p:nvGrpSpPr>
        <p:grpSpPr>
          <a:xfrm>
            <a:off x="745236" y="578168"/>
            <a:ext cx="8482584" cy="1006411"/>
            <a:chOff x="745236" y="578168"/>
            <a:chExt cx="8482584" cy="1006411"/>
          </a:xfrm>
        </p:grpSpPr>
        <p:sp>
          <p:nvSpPr>
            <p:cNvPr id="2" name="TextBox 2"/>
            <p:cNvSpPr txBox="1"/>
            <p:nvPr/>
          </p:nvSpPr>
          <p:spPr>
            <a:xfrm>
              <a:off x="755142" y="578168"/>
              <a:ext cx="13894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350" spc="150" dirty="0">
                  <a:solidFill>
                    <a:srgbClr val="E8663C"/>
                  </a:solidFill>
                  <a:latin typeface="+mn-lt"/>
                  <a:ea typeface="+mn-ea"/>
                  <a:cs typeface="+mn-cs"/>
                </a:rPr>
                <a:t>路径二 · 方法2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5236" y="939165"/>
              <a:ext cx="848258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300" dirty="0">
                  <a:solidFill>
                    <a:srgbClr val="12312F"/>
                  </a:solidFill>
                  <a:latin typeface="+mj-lt"/>
                  <a:ea typeface="+mj-ea"/>
                  <a:cs typeface="+mj-cs"/>
                </a:rPr>
                <a:t>沿时间线梳理，用结果导向的数据找节点</a:t>
              </a:r>
            </a:p>
          </p:txBody>
        </p:sp>
      </p:grpSp>
      <p:grpSp>
        <p:nvGrpSpPr>
          <p:cNvPr id="14" name="timeline"/>
          <p:cNvGrpSpPr/>
          <p:nvPr/>
        </p:nvGrpSpPr>
        <p:grpSpPr>
          <a:xfrm>
            <a:off x="755142" y="1911668"/>
            <a:ext cx="10684383" cy="949833"/>
            <a:chOff x="755142" y="1911668"/>
            <a:chExt cx="10684383" cy="949833"/>
          </a:xfrm>
        </p:grpSpPr>
        <p:sp>
          <p:nvSpPr>
            <p:cNvPr id="5" name="Line 5"/>
            <p:cNvSpPr/>
            <p:nvPr/>
          </p:nvSpPr>
          <p:spPr>
            <a:xfrm>
              <a:off x="762000" y="2381250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19050">
              <a:solidFill>
                <a:srgbClr val="0F4C4C"/>
              </a:solidFill>
            </a:ln>
          </p:spPr>
        </p:sp>
        <p:sp>
          <p:nvSpPr>
            <p:cNvPr id="6" name="Line 6"/>
            <p:cNvSpPr/>
            <p:nvPr/>
          </p:nvSpPr>
          <p:spPr>
            <a:xfrm>
              <a:off x="762000" y="2190750"/>
              <a:ext cx="9525" cy="190500"/>
            </a:xfrm>
            <a:custGeom>
              <a:avLst/>
              <a:gdLst/>
              <a:ahLst/>
              <a:cxnLst/>
              <a:rect l="l" t="t" r="r" b="b"/>
              <a:pathLst>
                <a:path w="9525"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F4C4C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11430000" y="2190750"/>
              <a:ext cx="9525" cy="190500"/>
            </a:xfrm>
            <a:custGeom>
              <a:avLst/>
              <a:gdLst/>
              <a:ahLst/>
              <a:cxnLst/>
              <a:rect l="l" t="t" r="r" b="b"/>
              <a:pathLst>
                <a:path w="9525" h="190500">
                  <a:moveTo>
                    <a:pt x="0" y="1905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F4C4C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55142" y="1911668"/>
              <a:ext cx="63162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35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10 年前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059668" y="19116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r"/>
              <a:r>
                <a:rPr lang="zh-CN" sz="135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今天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3914775" y="2295525"/>
              <a:ext cx="171450" cy="171450"/>
            </a:xfrm>
            <a:prstGeom prst="ellipse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153275" y="2295525"/>
              <a:ext cx="171450" cy="171450"/>
            </a:xfrm>
            <a:prstGeom prst="ellipse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3721036" y="259746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350" dirty="0">
                  <a:solidFill>
                    <a:srgbClr val="E8663C"/>
                  </a:solidFill>
                  <a:latin typeface="+mn-lt"/>
                  <a:ea typeface="+mn-ea"/>
                  <a:cs typeface="+mn-cs"/>
                </a:rPr>
                <a:t>大波动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959536" y="259746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350" dirty="0">
                  <a:solidFill>
                    <a:srgbClr val="E8663C"/>
                  </a:solidFill>
                  <a:latin typeface="+mn-lt"/>
                  <a:ea typeface="+mn-ea"/>
                  <a:cs typeface="+mn-cs"/>
                </a:rPr>
                <a:t>大事件</a:t>
              </a:r>
            </a:p>
          </p:txBody>
        </p:sp>
      </p:grpSp>
      <p:grpSp>
        <p:nvGrpSpPr>
          <p:cNvPr id="21" name="case-russia"/>
          <p:cNvGrpSpPr/>
          <p:nvPr/>
        </p:nvGrpSpPr>
        <p:grpSpPr>
          <a:xfrm>
            <a:off x="753618" y="3248025"/>
            <a:ext cx="4961382" cy="2026920"/>
            <a:chOff x="753618" y="3248025"/>
            <a:chExt cx="4961382" cy="2026920"/>
          </a:xfrm>
        </p:grpSpPr>
        <p:sp>
          <p:nvSpPr>
            <p:cNvPr id="15" name="TextBox 15"/>
            <p:cNvSpPr txBox="1"/>
            <p:nvPr/>
          </p:nvSpPr>
          <p:spPr>
            <a:xfrm>
              <a:off x="754380" y="3248025"/>
              <a:ext cx="148932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spc="75" dirty="0">
                  <a:solidFill>
                    <a:srgbClr val="0F4C4C"/>
                  </a:solidFill>
                  <a:latin typeface="+mn-lt"/>
                  <a:ea typeface="+mn-ea"/>
                  <a:cs typeface="+mn-cs"/>
                </a:rPr>
                <a:t>例：俄罗斯经济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762000" y="356235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53618" y="3765232"/>
              <a:ext cx="316588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看到 GDP 从 2000 年初高速增长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53618" y="4127182"/>
              <a:ext cx="198255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↓ 挖下去：油价上涨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53618" y="4489132"/>
              <a:ext cx="24267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↓ 看出对能源的依赖之深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54380" y="4981575"/>
              <a:ext cx="306438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结果导向的数据先指出“哪里该看”</a:t>
              </a:r>
            </a:p>
          </p:txBody>
        </p:sp>
      </p:grpSp>
      <p:grpSp>
        <p:nvGrpSpPr>
          <p:cNvPr id="28" name="case-turkey"/>
          <p:cNvGrpSpPr/>
          <p:nvPr/>
        </p:nvGrpSpPr>
        <p:grpSpPr>
          <a:xfrm>
            <a:off x="6278118" y="3248025"/>
            <a:ext cx="5151882" cy="2026920"/>
            <a:chOff x="6278118" y="3248025"/>
            <a:chExt cx="5151882" cy="2026920"/>
          </a:xfrm>
        </p:grpSpPr>
        <p:sp>
          <p:nvSpPr>
            <p:cNvPr id="22" name="TextBox 22"/>
            <p:cNvSpPr txBox="1"/>
            <p:nvPr/>
          </p:nvSpPr>
          <p:spPr>
            <a:xfrm>
              <a:off x="6278880" y="3248025"/>
              <a:ext cx="106527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spc="75" dirty="0">
                  <a:solidFill>
                    <a:srgbClr val="0F4C4C"/>
                  </a:solidFill>
                  <a:latin typeface="+mn-lt"/>
                  <a:ea typeface="+mn-ea"/>
                  <a:cs typeface="+mn-cs"/>
                </a:rPr>
                <a:t>例：土耳其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6286500" y="35623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6278118" y="3765232"/>
              <a:ext cx="308206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看到 2000 年后通胀率被摁下来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278118" y="4127182"/>
              <a:ext cx="309316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↓ 挖下去：背后有一时期的改革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278118" y="4489132"/>
              <a:ext cx="24267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↓ 框架里多了一条因果链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278880" y="4981575"/>
              <a:ext cx="26403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同一方法，换个国家照样能用</a:t>
              </a:r>
            </a:p>
          </p:txBody>
        </p:sp>
      </p:grpSp>
      <p:grpSp>
        <p:nvGrpSpPr>
          <p:cNvPr id="32" name="page-footer"/>
          <p:cNvGrpSpPr/>
          <p:nvPr/>
        </p:nvGrpSpPr>
        <p:grpSpPr>
          <a:xfrm>
            <a:off x="755904" y="6305550"/>
            <a:ext cx="10680192" cy="409956"/>
            <a:chOff x="755904" y="6305550"/>
            <a:chExt cx="10680192" cy="409956"/>
          </a:xfrm>
        </p:grpSpPr>
        <p:sp>
          <p:nvSpPr>
            <p:cNvPr id="29" name="Line 29"/>
            <p:cNvSpPr/>
            <p:nvPr/>
          </p:nvSpPr>
          <p:spPr>
            <a:xfrm>
              <a:off x="762000" y="6305550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55904" y="6480810"/>
              <a:ext cx="50535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2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来源：B站 · 小Lin说，08:25–10:32；作者以俄罗斯、土耳其经济为例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1246206" y="648081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r"/>
              <a:r>
                <a:rPr lang="zh-CN" sz="12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07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ge-title"/>
          <p:cNvGrpSpPr/>
          <p:nvPr/>
        </p:nvGrpSpPr>
        <p:grpSpPr>
          <a:xfrm>
            <a:off x="745236" y="578168"/>
            <a:ext cx="6605016" cy="1006411"/>
            <a:chOff x="745236" y="578168"/>
            <a:chExt cx="6605016" cy="1006411"/>
          </a:xfrm>
        </p:grpSpPr>
        <p:sp>
          <p:nvSpPr>
            <p:cNvPr id="2" name="TextBox 2"/>
            <p:cNvSpPr txBox="1"/>
            <p:nvPr/>
          </p:nvSpPr>
          <p:spPr>
            <a:xfrm>
              <a:off x="755142" y="578168"/>
              <a:ext cx="140703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350" spc="150" dirty="0">
                  <a:solidFill>
                    <a:srgbClr val="E8663C"/>
                  </a:solidFill>
                  <a:latin typeface="+mn-lt"/>
                  <a:ea typeface="+mn-ea"/>
                  <a:cs typeface="+mn-cs"/>
                </a:rPr>
                <a:t>判断消息的分量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5236" y="939165"/>
              <a:ext cx="660501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300" dirty="0">
                  <a:solidFill>
                    <a:srgbClr val="12312F"/>
                  </a:solidFill>
                  <a:latin typeface="+mj-lt"/>
                  <a:ea typeface="+mj-ea"/>
                  <a:cs typeface="+mj-cs"/>
                </a:rPr>
                <a:t>股价没动，说明市场没那么在意</a:t>
              </a:r>
            </a:p>
          </p:txBody>
        </p:sp>
      </p:grpSp>
      <p:grpSp>
        <p:nvGrpSpPr>
          <p:cNvPr id="14" name="noise-side"/>
          <p:cNvGrpSpPr/>
          <p:nvPr/>
        </p:nvGrpSpPr>
        <p:grpSpPr>
          <a:xfrm>
            <a:off x="754380" y="1895475"/>
            <a:ext cx="4579620" cy="3284220"/>
            <a:chOff x="754380" y="1895475"/>
            <a:chExt cx="4579620" cy="3284220"/>
          </a:xfrm>
        </p:grpSpPr>
        <p:sp>
          <p:nvSpPr>
            <p:cNvPr id="5" name="TextBox 5"/>
            <p:cNvSpPr txBox="1"/>
            <p:nvPr/>
          </p:nvSpPr>
          <p:spPr>
            <a:xfrm>
              <a:off x="754380" y="1895475"/>
              <a:ext cx="106527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spc="75" dirty="0">
                  <a:solidFill>
                    <a:srgbClr val="7A8B8B"/>
                  </a:solidFill>
                  <a:latin typeface="+mn-lt"/>
                  <a:ea typeface="+mn-ea"/>
                  <a:cs typeface="+mn-cs"/>
                </a:rPr>
                <a:t>每天刷到的</a:t>
              </a:r>
            </a:p>
          </p:txBody>
        </p:sp>
        <p:sp>
          <p:nvSpPr>
            <p:cNvPr id="6" name="Line 6"/>
            <p:cNvSpPr/>
            <p:nvPr/>
          </p:nvSpPr>
          <p:spPr>
            <a:xfrm>
              <a:off x="762000" y="220980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762000" y="2495550"/>
              <a:ext cx="3619500" cy="2228850"/>
              <a:chOff x="762000" y="2495550"/>
              <a:chExt cx="3619500" cy="222885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762000" y="2495550"/>
                <a:ext cx="2857500" cy="323850"/>
              </a:xfrm>
              <a:prstGeom prst="roundRect">
                <a:avLst>
                  <a:gd name="adj" fmla="val 11765"/>
                </a:avLst>
              </a:prstGeom>
              <a:solidFill>
                <a:srgbClr val="B9C2BE"/>
              </a:solidFill>
              <a:ln>
                <a:noFill/>
              </a:ln>
            </p:spPr>
          </p:sp>
          <p:sp>
            <p:nvSpPr>
              <p:cNvPr id="8" name="Rectangle 8"/>
              <p:cNvSpPr/>
              <p:nvPr/>
            </p:nvSpPr>
            <p:spPr>
              <a:xfrm>
                <a:off x="762000" y="2971800"/>
                <a:ext cx="3619500" cy="323850"/>
              </a:xfrm>
              <a:prstGeom prst="roundRect">
                <a:avLst>
                  <a:gd name="adj" fmla="val 11765"/>
                </a:avLst>
              </a:prstGeom>
              <a:solidFill>
                <a:srgbClr val="B9C2BE"/>
              </a:solidFill>
              <a:ln>
                <a:noFill/>
              </a:ln>
            </p:spPr>
          </p:sp>
          <p:sp>
            <p:nvSpPr>
              <p:cNvPr id="9" name="Rectangle 9"/>
              <p:cNvSpPr/>
              <p:nvPr/>
            </p:nvSpPr>
            <p:spPr>
              <a:xfrm>
                <a:off x="762000" y="3448050"/>
                <a:ext cx="2381250" cy="323850"/>
              </a:xfrm>
              <a:prstGeom prst="roundRect">
                <a:avLst>
                  <a:gd name="adj" fmla="val 11765"/>
                </a:avLst>
              </a:prstGeom>
              <a:solidFill>
                <a:srgbClr val="B9C2BE"/>
              </a:solidFill>
              <a:ln>
                <a:noFill/>
              </a:ln>
            </p:spPr>
          </p:sp>
          <p:sp>
            <p:nvSpPr>
              <p:cNvPr id="10" name="Rectangle 10"/>
              <p:cNvSpPr/>
              <p:nvPr/>
            </p:nvSpPr>
            <p:spPr>
              <a:xfrm>
                <a:off x="762000" y="3924300"/>
                <a:ext cx="3238500" cy="323850"/>
              </a:xfrm>
              <a:prstGeom prst="roundRect">
                <a:avLst>
                  <a:gd name="adj" fmla="val 11765"/>
                </a:avLst>
              </a:prstGeom>
              <a:solidFill>
                <a:srgbClr val="B9C2BE"/>
              </a:solidFill>
              <a:ln>
                <a:noFill/>
              </a:ln>
            </p:spPr>
          </p:sp>
          <p:sp>
            <p:nvSpPr>
              <p:cNvPr id="11" name="Rectangle 11"/>
              <p:cNvSpPr/>
              <p:nvPr/>
            </p:nvSpPr>
            <p:spPr>
              <a:xfrm>
                <a:off x="762000" y="4400550"/>
                <a:ext cx="1905000" cy="323850"/>
              </a:xfrm>
              <a:prstGeom prst="roundRect">
                <a:avLst>
                  <a:gd name="adj" fmla="val 11765"/>
                </a:avLst>
              </a:prstGeom>
              <a:solidFill>
                <a:srgbClr val="B9C2BE"/>
              </a:solidFill>
              <a:ln>
                <a:noFill/>
              </a:ln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754380" y="4886325"/>
              <a:ext cx="24787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“重磅”“惊天消息”一天一个</a:t>
              </a:r>
            </a:p>
          </p:txBody>
        </p:sp>
      </p:grpSp>
      <p:grpSp>
        <p:nvGrpSpPr>
          <p:cNvPr id="23" name="signal-side"/>
          <p:cNvGrpSpPr/>
          <p:nvPr/>
        </p:nvGrpSpPr>
        <p:grpSpPr>
          <a:xfrm>
            <a:off x="6087618" y="1895475"/>
            <a:ext cx="5342382" cy="3449764"/>
            <a:chOff x="6087618" y="1895475"/>
            <a:chExt cx="5342382" cy="3449764"/>
          </a:xfrm>
        </p:grpSpPr>
        <p:sp>
          <p:nvSpPr>
            <p:cNvPr id="15" name="TextBox 15"/>
            <p:cNvSpPr txBox="1"/>
            <p:nvPr/>
          </p:nvSpPr>
          <p:spPr>
            <a:xfrm>
              <a:off x="6088380" y="1895475"/>
              <a:ext cx="148932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spc="75" dirty="0">
                  <a:solidFill>
                    <a:srgbClr val="0F4C4C"/>
                  </a:solidFill>
                  <a:latin typeface="+mn-lt"/>
                  <a:ea typeface="+mn-ea"/>
                  <a:cs typeface="+mn-cs"/>
                </a:rPr>
                <a:t>结果导向的数据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6096000" y="2209800"/>
              <a:ext cx="5334000" cy="9525"/>
            </a:xfrm>
            <a:custGeom>
              <a:avLst/>
              <a:gdLst/>
              <a:ahLst/>
              <a:cxnLst/>
              <a:rect l="l" t="t" r="r" b="b"/>
              <a:pathLst>
                <a:path w="5334000" h="9525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noFill/>
            <a:ln w="19050">
              <a:solidFill>
                <a:srgbClr val="0F4C4C"/>
              </a:solidFill>
            </a:ln>
          </p:spPr>
        </p:sp>
        <p:sp>
          <p:nvSpPr>
            <p:cNvPr id="17" name="Line 17"/>
            <p:cNvSpPr/>
            <p:nvPr/>
          </p:nvSpPr>
          <p:spPr>
            <a:xfrm>
              <a:off x="6477000" y="447675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sp>
          <p:nvSpPr>
            <p:cNvPr id="18" name="Polyline 18"/>
            <p:cNvSpPr/>
            <p:nvPr/>
          </p:nvSpPr>
          <p:spPr>
            <a:xfrm>
              <a:off x="6477000" y="3733800"/>
              <a:ext cx="4762500" cy="114300"/>
            </a:xfrm>
            <a:custGeom>
              <a:avLst/>
              <a:gdLst/>
              <a:ahLst/>
              <a:cxnLst/>
              <a:rect l="l" t="t" r="r" b="b"/>
              <a:pathLst>
                <a:path w="4762500" h="114300">
                  <a:moveTo>
                    <a:pt x="0" y="76200"/>
                  </a:moveTo>
                  <a:lnTo>
                    <a:pt x="762000" y="0"/>
                  </a:lnTo>
                  <a:lnTo>
                    <a:pt x="1524000" y="114300"/>
                  </a:lnTo>
                  <a:lnTo>
                    <a:pt x="2286000" y="38100"/>
                  </a:lnTo>
                  <a:lnTo>
                    <a:pt x="3048000" y="95250"/>
                  </a:lnTo>
                  <a:lnTo>
                    <a:pt x="3810000" y="19050"/>
                  </a:lnTo>
                  <a:lnTo>
                    <a:pt x="4762500" y="57150"/>
                  </a:lnTo>
                </a:path>
              </a:pathLst>
            </a:custGeom>
            <a:noFill/>
            <a:ln w="28575">
              <a:solidFill>
                <a:srgbClr val="0F4C4C"/>
              </a:solidFill>
              <a:round/>
            </a:ln>
          </p:spPr>
        </p:sp>
        <p:sp>
          <p:nvSpPr>
            <p:cNvPr id="19" name="Line 19"/>
            <p:cNvSpPr/>
            <p:nvPr/>
          </p:nvSpPr>
          <p:spPr>
            <a:xfrm>
              <a:off x="6477000" y="3619500"/>
              <a:ext cx="9525" cy="857250"/>
            </a:xfrm>
            <a:custGeom>
              <a:avLst/>
              <a:gdLst/>
              <a:ahLst/>
              <a:cxnLst/>
              <a:rect l="l" t="t" r="r" b="b"/>
              <a:pathLst>
                <a:path w="9525" h="857250">
                  <a:moveTo>
                    <a:pt x="0" y="857250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470142" y="4616768"/>
              <a:ext cx="16493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35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消息满天飞的那几周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142220" y="4616768"/>
              <a:ext cx="11041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r"/>
              <a:r>
                <a:rPr lang="zh-CN" sz="135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股价几乎没变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087618" y="5022532"/>
              <a:ext cx="334860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市场对这件事的实际反馈没那么大</a:t>
              </a:r>
            </a:p>
          </p:txBody>
        </p:sp>
      </p:grpSp>
      <p:grpSp>
        <p:nvGrpSpPr>
          <p:cNvPr id="26" name="takeaway"/>
          <p:cNvGrpSpPr/>
          <p:nvPr/>
        </p:nvGrpSpPr>
        <p:grpSpPr>
          <a:xfrm>
            <a:off x="762000" y="5429250"/>
            <a:ext cx="10668000" cy="666750"/>
            <a:chOff x="762000" y="5429250"/>
            <a:chExt cx="10668000" cy="666750"/>
          </a:xfrm>
        </p:grpSpPr>
        <p:sp>
          <p:nvSpPr>
            <p:cNvPr id="24" name="Rectangle 24"/>
            <p:cNvSpPr/>
            <p:nvPr/>
          </p:nvSpPr>
          <p:spPr>
            <a:xfrm>
              <a:off x="762000" y="5429250"/>
              <a:ext cx="10668000" cy="666750"/>
            </a:xfrm>
            <a:prstGeom prst="rect">
              <a:avLst/>
            </a:prstGeom>
            <a:solidFill>
              <a:srgbClr val="0F4C4C">
                <a:alpha val="6000"/>
              </a:srgbClr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57656" y="5654040"/>
              <a:ext cx="72877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影响到底多大，需要数据或客观的东西佐证，而不是标题的形容词。</a:t>
              </a:r>
            </a:p>
          </p:txBody>
        </p:sp>
      </p:grpSp>
      <p:grpSp>
        <p:nvGrpSpPr>
          <p:cNvPr id="30" name="page-footer"/>
          <p:cNvGrpSpPr/>
          <p:nvPr/>
        </p:nvGrpSpPr>
        <p:grpSpPr>
          <a:xfrm>
            <a:off x="755904" y="6305550"/>
            <a:ext cx="10680192" cy="409956"/>
            <a:chOff x="755904" y="6305550"/>
            <a:chExt cx="10680192" cy="409956"/>
          </a:xfrm>
        </p:grpSpPr>
        <p:sp>
          <p:nvSpPr>
            <p:cNvPr id="27" name="Line 27"/>
            <p:cNvSpPr/>
            <p:nvPr/>
          </p:nvSpPr>
          <p:spPr>
            <a:xfrm>
              <a:off x="762000" y="6305550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55904" y="6480810"/>
              <a:ext cx="42458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2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来源：B站 · 小Lin说，09:53–10:32；作者以公司股价为例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1246206" y="648081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r"/>
              <a:r>
                <a:rPr lang="zh-CN" sz="12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ge-title"/>
          <p:cNvGrpSpPr/>
          <p:nvPr/>
        </p:nvGrpSpPr>
        <p:grpSpPr>
          <a:xfrm>
            <a:off x="745236" y="578168"/>
            <a:ext cx="7074408" cy="1006411"/>
            <a:chOff x="745236" y="578168"/>
            <a:chExt cx="7074408" cy="1006411"/>
          </a:xfrm>
        </p:grpSpPr>
        <p:sp>
          <p:nvSpPr>
            <p:cNvPr id="2" name="TextBox 2"/>
            <p:cNvSpPr txBox="1"/>
            <p:nvPr/>
          </p:nvSpPr>
          <p:spPr>
            <a:xfrm>
              <a:off x="755142" y="578168"/>
              <a:ext cx="13894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350" spc="150" dirty="0">
                  <a:solidFill>
                    <a:srgbClr val="E8663C"/>
                  </a:solidFill>
                  <a:latin typeface="+mn-lt"/>
                  <a:ea typeface="+mn-ea"/>
                  <a:cs typeface="+mn-cs"/>
                </a:rPr>
                <a:t>路径二 · 方法3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5236" y="939165"/>
              <a:ext cx="7074408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300" dirty="0">
                  <a:solidFill>
                    <a:srgbClr val="12312F"/>
                  </a:solidFill>
                  <a:latin typeface="+mj-lt"/>
                  <a:ea typeface="+mj-ea"/>
                  <a:cs typeface="+mj-cs"/>
                </a:rPr>
                <a:t>按流程拆解，把复杂问题变成漏斗</a:t>
              </a:r>
            </a:p>
          </p:txBody>
        </p:sp>
      </p:grpSp>
      <p:grpSp>
        <p:nvGrpSpPr>
          <p:cNvPr id="15" name="funnel"/>
          <p:cNvGrpSpPr/>
          <p:nvPr/>
        </p:nvGrpSpPr>
        <p:grpSpPr>
          <a:xfrm>
            <a:off x="754380" y="1714500"/>
            <a:ext cx="5913120" cy="3617595"/>
            <a:chOff x="754380" y="1714500"/>
            <a:chExt cx="5913120" cy="3617595"/>
          </a:xfrm>
        </p:grpSpPr>
        <p:sp>
          <p:nvSpPr>
            <p:cNvPr id="5" name="Rectangle 5"/>
            <p:cNvSpPr/>
            <p:nvPr/>
          </p:nvSpPr>
          <p:spPr>
            <a:xfrm>
              <a:off x="762000" y="1714500"/>
              <a:ext cx="5905500" cy="914400"/>
            </a:xfrm>
            <a:prstGeom prst="rect">
              <a:avLst/>
            </a:prstGeom>
            <a:solidFill>
              <a:srgbClr val="0F4C4C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1059180" y="1952625"/>
              <a:ext cx="62045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spc="75" dirty="0">
                  <a:solidFill>
                    <a:srgbClr val="9FC4C0"/>
                  </a:solidFill>
                  <a:latin typeface="+mn-lt"/>
                  <a:ea typeface="+mn-ea"/>
                  <a:cs typeface="+mn-cs"/>
                </a:rPr>
                <a:t>环节 1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56894" y="2227898"/>
              <a:ext cx="39574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FBFAF7"/>
                  </a:solidFill>
                  <a:latin typeface="+mn-lt"/>
                  <a:ea typeface="+mn-ea"/>
                  <a:cs typeface="+mn-cs"/>
                </a:rPr>
                <a:t>初识：通过视频等渠道知道这家店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1333500" y="2781300"/>
              <a:ext cx="4762500" cy="914400"/>
            </a:xfrm>
            <a:prstGeom prst="rect">
              <a:avLst/>
            </a:prstGeom>
            <a:solidFill>
              <a:srgbClr val="0F4C4C">
                <a:alpha val="78000"/>
              </a:srgbClr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630680" y="3019425"/>
              <a:ext cx="62045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spc="75" dirty="0">
                  <a:solidFill>
                    <a:srgbClr val="CFE0DD"/>
                  </a:solidFill>
                  <a:latin typeface="+mn-lt"/>
                  <a:ea typeface="+mn-ea"/>
                  <a:cs typeface="+mn-cs"/>
                </a:rPr>
                <a:t>环节 2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628394" y="329469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FBFAF7"/>
                  </a:solidFill>
                  <a:latin typeface="+mn-lt"/>
                  <a:ea typeface="+mn-ea"/>
                  <a:cs typeface="+mn-cs"/>
                </a:rPr>
                <a:t>建立信任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1905000" y="3848100"/>
              <a:ext cx="3619500" cy="914400"/>
            </a:xfrm>
            <a:prstGeom prst="rect">
              <a:avLst/>
            </a:prstGeom>
            <a:solidFill>
              <a:srgbClr val="0F4C4C">
                <a:alpha val="55000"/>
              </a:srgbClr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202180" y="4086225"/>
              <a:ext cx="62045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spc="75" dirty="0">
                  <a:solidFill>
                    <a:srgbClr val="E4EDEB"/>
                  </a:solidFill>
                  <a:latin typeface="+mn-lt"/>
                  <a:ea typeface="+mn-ea"/>
                  <a:cs typeface="+mn-cs"/>
                </a:rPr>
                <a:t>环节 3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199894" y="436149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FBFAF7"/>
                  </a:solidFill>
                  <a:latin typeface="+mn-lt"/>
                  <a:ea typeface="+mn-ea"/>
                  <a:cs typeface="+mn-cs"/>
                </a:rPr>
                <a:t>完成购买转化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54380" y="5038725"/>
              <a:ext cx="40538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每个环节分别入手，而不是只在一个点上使劲</a:t>
              </a:r>
            </a:p>
          </p:txBody>
        </p:sp>
      </p:grpSp>
      <p:grpSp>
        <p:nvGrpSpPr>
          <p:cNvPr id="24" name="actions"/>
          <p:cNvGrpSpPr/>
          <p:nvPr/>
        </p:nvGrpSpPr>
        <p:grpSpPr>
          <a:xfrm>
            <a:off x="7040118" y="1800225"/>
            <a:ext cx="4389882" cy="3297364"/>
            <a:chOff x="7040118" y="1800225"/>
            <a:chExt cx="4389882" cy="3297364"/>
          </a:xfrm>
        </p:grpSpPr>
        <p:sp>
          <p:nvSpPr>
            <p:cNvPr id="16" name="TextBox 16"/>
            <p:cNvSpPr txBox="1"/>
            <p:nvPr/>
          </p:nvSpPr>
          <p:spPr>
            <a:xfrm>
              <a:off x="7040880" y="1800225"/>
              <a:ext cx="8532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spc="75" dirty="0">
                  <a:solidFill>
                    <a:srgbClr val="0F4C4C"/>
                  </a:solidFill>
                  <a:latin typeface="+mn-lt"/>
                  <a:ea typeface="+mn-ea"/>
                  <a:cs typeface="+mn-cs"/>
                </a:rPr>
                <a:t>对应动作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7048500" y="2114550"/>
              <a:ext cx="4381500" cy="9525"/>
            </a:xfrm>
            <a:custGeom>
              <a:avLst/>
              <a:gdLst/>
              <a:ahLst/>
              <a:cxnLst/>
              <a:rect l="l" t="t" r="r" b="b"/>
              <a:pathLst>
                <a:path w="4381500" h="9525">
                  <a:moveTo>
                    <a:pt x="0" y="0"/>
                  </a:moveTo>
                  <a:lnTo>
                    <a:pt x="4381500" y="0"/>
                  </a:lnTo>
                </a:path>
              </a:pathLst>
            </a:custGeom>
            <a:noFill/>
            <a:ln w="19050">
              <a:solidFill>
                <a:srgbClr val="0F4C4C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040118" y="2355532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打广告、社交媒体多露脸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040118" y="2965132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请明星代言、多晃悠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040118" y="3574732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促销、满减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7048500" y="4191000"/>
              <a:ext cx="4381500" cy="9525"/>
            </a:xfrm>
            <a:custGeom>
              <a:avLst/>
              <a:gdLst/>
              <a:ahLst/>
              <a:cxnLst/>
              <a:rect l="l" t="t" r="r" b="b"/>
              <a:pathLst>
                <a:path w="4381500" h="9525">
                  <a:moveTo>
                    <a:pt x="0" y="0"/>
                  </a:moveTo>
                  <a:lnTo>
                    <a:pt x="43815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040118" y="4431982"/>
              <a:ext cx="21223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UP 主做广告效果好，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040118" y="4774882"/>
              <a:ext cx="290436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是因为整个环节都被渗透了。</a:t>
              </a:r>
            </a:p>
          </p:txBody>
        </p:sp>
      </p:grpSp>
      <p:grpSp>
        <p:nvGrpSpPr>
          <p:cNvPr id="28" name="page-footer"/>
          <p:cNvGrpSpPr/>
          <p:nvPr/>
        </p:nvGrpSpPr>
        <p:grpSpPr>
          <a:xfrm>
            <a:off x="755904" y="6305550"/>
            <a:ext cx="10680192" cy="409956"/>
            <a:chOff x="755904" y="6305550"/>
            <a:chExt cx="10680192" cy="409956"/>
          </a:xfrm>
        </p:grpSpPr>
        <p:sp>
          <p:nvSpPr>
            <p:cNvPr id="25" name="Line 25"/>
            <p:cNvSpPr/>
            <p:nvPr/>
          </p:nvSpPr>
          <p:spPr>
            <a:xfrm>
              <a:off x="762000" y="6305550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55904" y="6480810"/>
              <a:ext cx="52312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2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来源：B站 · 小Lin说，11:10–11:15；作者以“小丽奶茶店如何营销”为例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1246206" y="648081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r"/>
              <a:r>
                <a:rPr lang="zh-CN" sz="12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ge-title"/>
          <p:cNvGrpSpPr/>
          <p:nvPr/>
        </p:nvGrpSpPr>
        <p:grpSpPr>
          <a:xfrm>
            <a:off x="745236" y="578168"/>
            <a:ext cx="5196840" cy="1006411"/>
            <a:chOff x="745236" y="578168"/>
            <a:chExt cx="5196840" cy="1006411"/>
          </a:xfrm>
        </p:grpSpPr>
        <p:sp>
          <p:nvSpPr>
            <p:cNvPr id="2" name="TextBox 2"/>
            <p:cNvSpPr txBox="1"/>
            <p:nvPr/>
          </p:nvSpPr>
          <p:spPr>
            <a:xfrm>
              <a:off x="755142" y="578168"/>
              <a:ext cx="80124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350" spc="150" dirty="0">
                  <a:solidFill>
                    <a:srgbClr val="E8663C"/>
                  </a:solidFill>
                  <a:latin typeface="+mn-lt"/>
                  <a:ea typeface="+mn-ea"/>
                  <a:cs typeface="+mn-cs"/>
                </a:rPr>
                <a:t>整理习惯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5236" y="939165"/>
              <a:ext cx="519684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300" dirty="0">
                  <a:solidFill>
                    <a:srgbClr val="12312F"/>
                  </a:solidFill>
                  <a:latin typeface="+mj-lt"/>
                  <a:ea typeface="+mj-ea"/>
                  <a:cs typeface="+mj-cs"/>
                </a:rPr>
                <a:t>长文读两遍，输出逼吸收</a:t>
              </a:r>
            </a:p>
          </p:txBody>
        </p:sp>
      </p:grpSp>
      <p:grpSp>
        <p:nvGrpSpPr>
          <p:cNvPr id="16" name="habit-1"/>
          <p:cNvGrpSpPr/>
          <p:nvPr/>
        </p:nvGrpSpPr>
        <p:grpSpPr>
          <a:xfrm>
            <a:off x="754380" y="1895475"/>
            <a:ext cx="4960620" cy="3436620"/>
            <a:chOff x="754380" y="1895475"/>
            <a:chExt cx="4960620" cy="3436620"/>
          </a:xfrm>
        </p:grpSpPr>
        <p:sp>
          <p:nvSpPr>
            <p:cNvPr id="5" name="TextBox 5"/>
            <p:cNvSpPr txBox="1"/>
            <p:nvPr/>
          </p:nvSpPr>
          <p:spPr>
            <a:xfrm>
              <a:off x="754380" y="1895475"/>
              <a:ext cx="151847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spc="75" dirty="0">
                  <a:solidFill>
                    <a:srgbClr val="0F4C4C"/>
                  </a:solidFill>
                  <a:latin typeface="+mn-lt"/>
                  <a:ea typeface="+mn-ea"/>
                  <a:cs typeface="+mn-cs"/>
                </a:rPr>
                <a:t>习惯 1 · 读两遍</a:t>
              </a:r>
            </a:p>
          </p:txBody>
        </p:sp>
        <p:sp>
          <p:nvSpPr>
            <p:cNvPr id="6" name="Line 6"/>
            <p:cNvSpPr/>
            <p:nvPr/>
          </p:nvSpPr>
          <p:spPr>
            <a:xfrm>
              <a:off x="762000" y="220980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19050">
              <a:solidFill>
                <a:srgbClr val="0F4C4C"/>
              </a:solidFill>
            </a:ln>
          </p:spPr>
        </p:sp>
        <p:sp>
          <p:nvSpPr>
            <p:cNvPr id="7" name="Rectangle 7"/>
            <p:cNvSpPr/>
            <p:nvPr/>
          </p:nvSpPr>
          <p:spPr>
            <a:xfrm>
              <a:off x="762000" y="2495550"/>
              <a:ext cx="4953000" cy="1066800"/>
            </a:xfrm>
            <a:prstGeom prst="rect">
              <a:avLst/>
            </a:prstGeom>
            <a:solidFill>
              <a:srgbClr val="0F4C4C">
                <a:alpha val="8000"/>
              </a:srgbClr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020318" y="2660332"/>
              <a:ext cx="182706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第 1 遍：只看大框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21080" y="3019425"/>
              <a:ext cx="20345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忽略所有能忽略的细节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21080" y="3286125"/>
              <a:ext cx="385191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摘要里的主因、它是谁、持仓、净现金流入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762000" y="3733800"/>
              <a:ext cx="4953000" cy="1066800"/>
            </a:xfrm>
            <a:prstGeom prst="rect">
              <a:avLst/>
            </a:prstGeom>
            <a:solidFill>
              <a:srgbClr val="E8663C">
                <a:alpha val="10000"/>
              </a:srgbClr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20318" y="3898582"/>
              <a:ext cx="204918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第 2 遍：按需补细节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21080" y="4257675"/>
              <a:ext cx="364998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长期持有的债券是什么、资产负债表数据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21080" y="4524375"/>
              <a:ext cx="14287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亏损的根本原因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54380" y="5038725"/>
              <a:ext cx="387210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以研究硅谷银行时读的一篇“一文读懂”为例</a:t>
              </a:r>
            </a:p>
          </p:txBody>
        </p:sp>
      </p:grpSp>
      <p:grpSp>
        <p:nvGrpSpPr>
          <p:cNvPr id="27" name="habit-2"/>
          <p:cNvGrpSpPr/>
          <p:nvPr/>
        </p:nvGrpSpPr>
        <p:grpSpPr>
          <a:xfrm>
            <a:off x="6278880" y="1895475"/>
            <a:ext cx="5151120" cy="3436620"/>
            <a:chOff x="6278880" y="1895475"/>
            <a:chExt cx="5151120" cy="3436620"/>
          </a:xfrm>
        </p:grpSpPr>
        <p:sp>
          <p:nvSpPr>
            <p:cNvPr id="17" name="TextBox 17"/>
            <p:cNvSpPr txBox="1"/>
            <p:nvPr/>
          </p:nvSpPr>
          <p:spPr>
            <a:xfrm>
              <a:off x="6278880" y="1895475"/>
              <a:ext cx="130644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spc="75" dirty="0">
                  <a:solidFill>
                    <a:srgbClr val="0F4C4C"/>
                  </a:solidFill>
                  <a:latin typeface="+mn-lt"/>
                  <a:ea typeface="+mn-ea"/>
                  <a:cs typeface="+mn-cs"/>
                </a:rPr>
                <a:t>习惯 2 · 输出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6286500" y="22098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9050">
              <a:solidFill>
                <a:srgbClr val="0F4C4C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6286500" y="2495550"/>
              <a:ext cx="5143500" cy="23050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8D3C8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544818" y="2679382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合上书本，拿一张纸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6553200" y="3143250"/>
              <a:ext cx="4610100" cy="9525"/>
            </a:xfrm>
            <a:custGeom>
              <a:avLst/>
              <a:gdLst/>
              <a:ahLst/>
              <a:cxnLst/>
              <a:rect l="l" t="t" r="r" b="b"/>
              <a:pathLst>
                <a:path w="4610100" h="9525">
                  <a:moveTo>
                    <a:pt x="0" y="0"/>
                  </a:moveTo>
                  <a:lnTo>
                    <a:pt x="4610100" y="0"/>
                  </a:lnTo>
                </a:path>
              </a:pathLst>
            </a:custGeom>
            <a:noFill/>
            <a:ln w="9525">
              <a:solidFill>
                <a:srgbClr val="E8E4DA"/>
              </a:solidFill>
            </a:ln>
          </p:spPr>
        </p:sp>
        <p:sp>
          <p:nvSpPr>
            <p:cNvPr id="22" name="Line 22"/>
            <p:cNvSpPr/>
            <p:nvPr/>
          </p:nvSpPr>
          <p:spPr>
            <a:xfrm>
              <a:off x="6553200" y="3486150"/>
              <a:ext cx="4610100" cy="9525"/>
            </a:xfrm>
            <a:custGeom>
              <a:avLst/>
              <a:gdLst/>
              <a:ahLst/>
              <a:cxnLst/>
              <a:rect l="l" t="t" r="r" b="b"/>
              <a:pathLst>
                <a:path w="4610100" h="9525">
                  <a:moveTo>
                    <a:pt x="0" y="0"/>
                  </a:moveTo>
                  <a:lnTo>
                    <a:pt x="4610100" y="0"/>
                  </a:lnTo>
                </a:path>
              </a:pathLst>
            </a:custGeom>
            <a:noFill/>
            <a:ln w="9525">
              <a:solidFill>
                <a:srgbClr val="E8E4DA"/>
              </a:solidFill>
            </a:ln>
          </p:spPr>
        </p:sp>
        <p:sp>
          <p:nvSpPr>
            <p:cNvPr id="23" name="Line 23"/>
            <p:cNvSpPr/>
            <p:nvPr/>
          </p:nvSpPr>
          <p:spPr>
            <a:xfrm>
              <a:off x="6553200" y="3829050"/>
              <a:ext cx="4610100" cy="9525"/>
            </a:xfrm>
            <a:custGeom>
              <a:avLst/>
              <a:gdLst/>
              <a:ahLst/>
              <a:cxnLst/>
              <a:rect l="l" t="t" r="r" b="b"/>
              <a:pathLst>
                <a:path w="4610100" h="9525">
                  <a:moveTo>
                    <a:pt x="0" y="0"/>
                  </a:moveTo>
                  <a:lnTo>
                    <a:pt x="4610100" y="0"/>
                  </a:lnTo>
                </a:path>
              </a:pathLst>
            </a:custGeom>
            <a:noFill/>
            <a:ln w="9525">
              <a:solidFill>
                <a:srgbClr val="E8E4DA"/>
              </a:solidFill>
            </a:ln>
          </p:spPr>
        </p:sp>
        <p:sp>
          <p:nvSpPr>
            <p:cNvPr id="24" name="Line 24"/>
            <p:cNvSpPr/>
            <p:nvPr/>
          </p:nvSpPr>
          <p:spPr>
            <a:xfrm>
              <a:off x="6553200" y="4171950"/>
              <a:ext cx="4610100" cy="9525"/>
            </a:xfrm>
            <a:custGeom>
              <a:avLst/>
              <a:gdLst/>
              <a:ahLst/>
              <a:cxnLst/>
              <a:rect l="l" t="t" r="r" b="b"/>
              <a:pathLst>
                <a:path w="4610100" h="9525">
                  <a:moveTo>
                    <a:pt x="0" y="0"/>
                  </a:moveTo>
                  <a:lnTo>
                    <a:pt x="4610100" y="0"/>
                  </a:lnTo>
                </a:path>
              </a:pathLst>
            </a:custGeom>
            <a:noFill/>
            <a:ln w="9525">
              <a:solidFill>
                <a:srgbClr val="E8E4DA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545580" y="4391025"/>
              <a:ext cx="304419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把知识点怎么连起来、脉络写下来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278880" y="5038725"/>
              <a:ext cx="479088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做视频天然必须输出；公司项目最后要 presentation</a:t>
              </a:r>
            </a:p>
          </p:txBody>
        </p:sp>
      </p:grpSp>
      <p:grpSp>
        <p:nvGrpSpPr>
          <p:cNvPr id="30" name="takeaway"/>
          <p:cNvGrpSpPr/>
          <p:nvPr/>
        </p:nvGrpSpPr>
        <p:grpSpPr>
          <a:xfrm>
            <a:off x="762000" y="5619750"/>
            <a:ext cx="5364480" cy="462534"/>
            <a:chOff x="762000" y="5619750"/>
            <a:chExt cx="5364480" cy="462534"/>
          </a:xfrm>
        </p:grpSpPr>
        <p:sp>
          <p:nvSpPr>
            <p:cNvPr id="28" name="Rectangle 28"/>
            <p:cNvSpPr/>
            <p:nvPr/>
          </p:nvSpPr>
          <p:spPr>
            <a:xfrm>
              <a:off x="762000" y="5619750"/>
              <a:ext cx="57150" cy="419100"/>
            </a:xfrm>
            <a:prstGeom prst="rect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19556" y="5730240"/>
              <a:ext cx="51069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没人逼的时候，可以自己给自己加这个小环节。</a:t>
              </a:r>
            </a:p>
          </p:txBody>
        </p:sp>
      </p:grpSp>
      <p:grpSp>
        <p:nvGrpSpPr>
          <p:cNvPr id="34" name="page-footer"/>
          <p:cNvGrpSpPr/>
          <p:nvPr/>
        </p:nvGrpSpPr>
        <p:grpSpPr>
          <a:xfrm>
            <a:off x="755904" y="6305550"/>
            <a:ext cx="10680192" cy="409956"/>
            <a:chOff x="755904" y="6305550"/>
            <a:chExt cx="10680192" cy="409956"/>
          </a:xfrm>
        </p:grpSpPr>
        <p:sp>
          <p:nvSpPr>
            <p:cNvPr id="31" name="Line 31"/>
            <p:cNvSpPr/>
            <p:nvPr/>
          </p:nvSpPr>
          <p:spPr>
            <a:xfrm>
              <a:off x="762000" y="6305550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755904" y="6480810"/>
              <a:ext cx="26304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2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来源：B站 · 小Lin说，13:38–14:24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1246206" y="648081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r"/>
              <a:r>
                <a:rPr lang="zh-CN" sz="12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ge-title"/>
          <p:cNvGrpSpPr/>
          <p:nvPr/>
        </p:nvGrpSpPr>
        <p:grpSpPr>
          <a:xfrm>
            <a:off x="745236" y="578168"/>
            <a:ext cx="7708087" cy="1006411"/>
            <a:chOff x="745236" y="578168"/>
            <a:chExt cx="7708087" cy="1006411"/>
          </a:xfrm>
        </p:grpSpPr>
        <p:sp>
          <p:nvSpPr>
            <p:cNvPr id="2" name="TextBox 2"/>
            <p:cNvSpPr txBox="1"/>
            <p:nvPr/>
          </p:nvSpPr>
          <p:spPr>
            <a:xfrm>
              <a:off x="755142" y="578168"/>
              <a:ext cx="59931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350" spc="150" dirty="0">
                  <a:solidFill>
                    <a:srgbClr val="E8663C"/>
                  </a:solidFill>
                  <a:latin typeface="+mn-lt"/>
                  <a:ea typeface="+mn-ea"/>
                  <a:cs typeface="+mn-cs"/>
                </a:rPr>
                <a:t>小练习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5236" y="939165"/>
              <a:ext cx="7708087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300" dirty="0">
                  <a:solidFill>
                    <a:srgbClr val="12312F"/>
                  </a:solidFill>
                  <a:latin typeface="+mj-lt"/>
                  <a:ea typeface="+mj-ea"/>
                  <a:cs typeface="+mj-cs"/>
                </a:rPr>
                <a:t>预算 5,000 元，先理清需求再挑电脑</a:t>
              </a:r>
            </a:p>
          </p:txBody>
        </p:sp>
      </p:grpSp>
      <p:grpSp>
        <p:nvGrpSpPr>
          <p:cNvPr id="13" name="step-need"/>
          <p:cNvGrpSpPr/>
          <p:nvPr/>
        </p:nvGrpSpPr>
        <p:grpSpPr>
          <a:xfrm>
            <a:off x="752094" y="1895475"/>
            <a:ext cx="2867406" cy="2712720"/>
            <a:chOff x="752094" y="1895475"/>
            <a:chExt cx="2867406" cy="2712720"/>
          </a:xfrm>
        </p:grpSpPr>
        <p:sp>
          <p:nvSpPr>
            <p:cNvPr id="5" name="TextBox 5"/>
            <p:cNvSpPr txBox="1"/>
            <p:nvPr/>
          </p:nvSpPr>
          <p:spPr>
            <a:xfrm>
              <a:off x="754380" y="1895475"/>
              <a:ext cx="69056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spc="75" dirty="0">
                  <a:solidFill>
                    <a:srgbClr val="0F4C4C"/>
                  </a:solidFill>
                  <a:latin typeface="+mn-lt"/>
                  <a:ea typeface="+mn-ea"/>
                  <a:cs typeface="+mn-cs"/>
                </a:rPr>
                <a:t>第 1 步</a:t>
              </a:r>
            </a:p>
          </p:txBody>
        </p:sp>
        <p:sp>
          <p:nvSpPr>
            <p:cNvPr id="6" name="Line 6"/>
            <p:cNvSpPr/>
            <p:nvPr/>
          </p:nvSpPr>
          <p:spPr>
            <a:xfrm>
              <a:off x="762000" y="220980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19050">
              <a:solidFill>
                <a:srgbClr val="0F4C4C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52094" y="2437448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理清自己的需求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54380" y="2905125"/>
              <a:ext cx="183261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这样就不会因为某个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54380" y="3190875"/>
              <a:ext cx="183261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很小的点一时冲动，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54380" y="3476625"/>
              <a:ext cx="22364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买了不适合自己的东西。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54380" y="4029075"/>
              <a:ext cx="20345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比如谁家的哥哥代言、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54380" y="4314825"/>
              <a:ext cx="12268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或者正好打折</a:t>
              </a:r>
            </a:p>
          </p:txBody>
        </p:sp>
      </p:grpSp>
      <p:grpSp>
        <p:nvGrpSpPr>
          <p:cNvPr id="28" name="needs-grid"/>
          <p:cNvGrpSpPr/>
          <p:nvPr/>
        </p:nvGrpSpPr>
        <p:grpSpPr>
          <a:xfrm>
            <a:off x="4183380" y="1895475"/>
            <a:ext cx="7246620" cy="2600325"/>
            <a:chOff x="4183380" y="1895475"/>
            <a:chExt cx="7246620" cy="2600325"/>
          </a:xfrm>
        </p:grpSpPr>
        <p:sp>
          <p:nvSpPr>
            <p:cNvPr id="14" name="TextBox 14"/>
            <p:cNvSpPr txBox="1"/>
            <p:nvPr/>
          </p:nvSpPr>
          <p:spPr>
            <a:xfrm>
              <a:off x="4183380" y="1895475"/>
              <a:ext cx="127730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spc="75" dirty="0">
                  <a:solidFill>
                    <a:srgbClr val="0F4C4C"/>
                  </a:solidFill>
                  <a:latin typeface="+mn-lt"/>
                  <a:ea typeface="+mn-ea"/>
                  <a:cs typeface="+mn-cs"/>
                </a:rPr>
                <a:t>几类常见需求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4191000" y="2209800"/>
              <a:ext cx="7239000" cy="9525"/>
            </a:xfrm>
            <a:custGeom>
              <a:avLst/>
              <a:gdLst/>
              <a:ahLst/>
              <a:cxnLst/>
              <a:rect l="l" t="t" r="r" b="b"/>
              <a:pathLst>
                <a:path w="7239000" h="9525">
                  <a:moveTo>
                    <a:pt x="0" y="0"/>
                  </a:moveTo>
                  <a:lnTo>
                    <a:pt x="7239000" y="0"/>
                  </a:lnTo>
                </a:path>
              </a:pathLst>
            </a:custGeom>
            <a:noFill/>
            <a:ln w="19050">
              <a:solidFill>
                <a:srgbClr val="0F4C4C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4191000" y="2438400"/>
              <a:ext cx="3429000" cy="952500"/>
            </a:xfrm>
            <a:prstGeom prst="rect">
              <a:avLst/>
            </a:prstGeom>
            <a:solidFill>
              <a:srgbClr val="0F4C4C">
                <a:alpha val="7000"/>
              </a:srgbClr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411218" y="2603182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经常带着走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411980" y="2962275"/>
              <a:ext cx="183261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轻便易携带、续航长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7810500" y="2438400"/>
              <a:ext cx="3619500" cy="952500"/>
            </a:xfrm>
            <a:prstGeom prst="rect">
              <a:avLst/>
            </a:prstGeom>
            <a:solidFill>
              <a:srgbClr val="0F4C4C">
                <a:alpha val="7000"/>
              </a:srgbClr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030718" y="260318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天天要看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031480" y="2962275"/>
              <a:ext cx="822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颜值好看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4191000" y="3543300"/>
              <a:ext cx="3429000" cy="952500"/>
            </a:xfrm>
            <a:prstGeom prst="rect">
              <a:avLst/>
            </a:prstGeom>
            <a:solidFill>
              <a:srgbClr val="0F4C4C">
                <a:alpha val="7000"/>
              </a:srgbClr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4411218" y="370808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常做笔记、阅读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411980" y="4067175"/>
              <a:ext cx="12268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需要手写功能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7810500" y="3543300"/>
              <a:ext cx="3619500" cy="952500"/>
            </a:xfrm>
            <a:prstGeom prst="rect">
              <a:avLst/>
            </a:prstGeom>
            <a:solidFill>
              <a:srgbClr val="0F4C4C">
                <a:alpha val="7000"/>
              </a:srgbClr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030718" y="370808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常看屏幕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031480" y="4067175"/>
              <a:ext cx="12268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需要护眼功能</a:t>
              </a:r>
            </a:p>
          </p:txBody>
        </p:sp>
      </p:grpSp>
      <p:grpSp>
        <p:nvGrpSpPr>
          <p:cNvPr id="34" name="note-band"/>
          <p:cNvGrpSpPr/>
          <p:nvPr/>
        </p:nvGrpSpPr>
        <p:grpSpPr>
          <a:xfrm>
            <a:off x="762000" y="4953000"/>
            <a:ext cx="10668000" cy="1143000"/>
            <a:chOff x="762000" y="4953000"/>
            <a:chExt cx="10668000" cy="1143000"/>
          </a:xfrm>
        </p:grpSpPr>
        <p:sp>
          <p:nvSpPr>
            <p:cNvPr id="29" name="Rectangle 29"/>
            <p:cNvSpPr/>
            <p:nvPr/>
          </p:nvSpPr>
          <p:spPr>
            <a:xfrm>
              <a:off x="762000" y="4953000"/>
              <a:ext cx="10668000" cy="1143000"/>
            </a:xfrm>
            <a:prstGeom prst="rect">
              <a:avLst/>
            </a:prstGeom>
            <a:solidFill>
              <a:srgbClr val="E8663C">
                <a:alpha val="8000"/>
              </a:srgbClr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762000" y="4953000"/>
              <a:ext cx="57150" cy="1143000"/>
            </a:xfrm>
            <a:prstGeom prst="rect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59180" y="5153025"/>
              <a:ext cx="212540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spc="75" dirty="0">
                  <a:solidFill>
                    <a:srgbClr val="E8663C"/>
                  </a:solidFill>
                  <a:latin typeface="+mn-lt"/>
                  <a:ea typeface="+mn-ea"/>
                  <a:cs typeface="+mn-cs"/>
                </a:rPr>
                <a:t>衡量完各方面需求再选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58418" y="5517832"/>
              <a:ext cx="759115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视频随后接了一段产品推荐，称某款二合一笔记本“完美满足上面所有需求”。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059942" y="5816918"/>
              <a:ext cx="673798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350" dirty="0">
                  <a:solidFill>
                    <a:srgbClr val="7A8B8B"/>
                  </a:solidFill>
                  <a:latin typeface="+mn-lt"/>
                  <a:ea typeface="+mn-ea"/>
                  <a:cs typeface="+mn-cs"/>
                </a:rPr>
                <a:t>这是作者在广告环节的评价，材料未提供参数对比或独立测评，不宜当作客观结论。</a:t>
              </a:r>
            </a:p>
          </p:txBody>
        </p:sp>
      </p:grpSp>
      <p:grpSp>
        <p:nvGrpSpPr>
          <p:cNvPr id="38" name="page-footer"/>
          <p:cNvGrpSpPr/>
          <p:nvPr/>
        </p:nvGrpSpPr>
        <p:grpSpPr>
          <a:xfrm>
            <a:off x="755904" y="6305550"/>
            <a:ext cx="10680192" cy="409956"/>
            <a:chOff x="755904" y="6305550"/>
            <a:chExt cx="10680192" cy="409956"/>
          </a:xfrm>
        </p:grpSpPr>
        <p:sp>
          <p:nvSpPr>
            <p:cNvPr id="35" name="Line 35"/>
            <p:cNvSpPr/>
            <p:nvPr/>
          </p:nvSpPr>
          <p:spPr>
            <a:xfrm>
              <a:off x="762000" y="6305550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755904" y="6480810"/>
              <a:ext cx="26304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2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来源：B站 · 小Lin说，15:04–15:37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1246206" y="648081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r"/>
              <a:r>
                <a:rPr lang="zh-CN" sz="12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11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ge-title"/>
          <p:cNvGrpSpPr/>
          <p:nvPr/>
        </p:nvGrpSpPr>
        <p:grpSpPr>
          <a:xfrm>
            <a:off x="745236" y="578168"/>
            <a:ext cx="6135624" cy="1006411"/>
            <a:chOff x="745236" y="578168"/>
            <a:chExt cx="6135624" cy="1006411"/>
          </a:xfrm>
        </p:grpSpPr>
        <p:sp>
          <p:nvSpPr>
            <p:cNvPr id="2" name="TextBox 2"/>
            <p:cNvSpPr txBox="1"/>
            <p:nvPr/>
          </p:nvSpPr>
          <p:spPr>
            <a:xfrm>
              <a:off x="755142" y="578168"/>
              <a:ext cx="100317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350" spc="150" dirty="0">
                  <a:solidFill>
                    <a:srgbClr val="E8663C"/>
                  </a:solidFill>
                  <a:latin typeface="+mn-lt"/>
                  <a:ea typeface="+mn-ea"/>
                  <a:cs typeface="+mn-cs"/>
                </a:rPr>
                <a:t>框架的形态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5236" y="939165"/>
              <a:ext cx="613562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300" dirty="0">
                  <a:solidFill>
                    <a:srgbClr val="12312F"/>
                  </a:solidFill>
                  <a:latin typeface="+mj-lt"/>
                  <a:ea typeface="+mj-ea"/>
                  <a:cs typeface="+mj-cs"/>
                </a:rPr>
                <a:t>从一条线，长成枝繁叶茂的树</a:t>
              </a:r>
            </a:p>
          </p:txBody>
        </p:sp>
      </p:grpSp>
      <p:grpSp>
        <p:nvGrpSpPr>
          <p:cNvPr id="13" name="stage-1"/>
          <p:cNvGrpSpPr/>
          <p:nvPr/>
        </p:nvGrpSpPr>
        <p:grpSpPr>
          <a:xfrm>
            <a:off x="753618" y="1990725"/>
            <a:ext cx="3246882" cy="2503170"/>
            <a:chOff x="753618" y="1990725"/>
            <a:chExt cx="3246882" cy="2503170"/>
          </a:xfrm>
        </p:grpSpPr>
        <p:sp>
          <p:nvSpPr>
            <p:cNvPr id="5" name="TextBox 5"/>
            <p:cNvSpPr txBox="1"/>
            <p:nvPr/>
          </p:nvSpPr>
          <p:spPr>
            <a:xfrm>
              <a:off x="754380" y="1990725"/>
              <a:ext cx="64122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spc="75" dirty="0">
                  <a:solidFill>
                    <a:srgbClr val="7A8B8B"/>
                  </a:solidFill>
                  <a:latin typeface="+mn-lt"/>
                  <a:ea typeface="+mn-ea"/>
                  <a:cs typeface="+mn-cs"/>
                </a:rPr>
                <a:t>刚开始</a:t>
              </a:r>
            </a:p>
          </p:txBody>
        </p:sp>
        <p:sp>
          <p:nvSpPr>
            <p:cNvPr id="6" name="Line 6"/>
            <p:cNvSpPr/>
            <p:nvPr/>
          </p:nvSpPr>
          <p:spPr>
            <a:xfrm>
              <a:off x="762000" y="2305050"/>
              <a:ext cx="3238500" cy="9525"/>
            </a:xfrm>
            <a:custGeom>
              <a:avLst/>
              <a:gdLst/>
              <a:ahLst/>
              <a:cxnLst/>
              <a:rect l="l" t="t" r="r" b="b"/>
              <a:pathLst>
                <a:path w="3238500" h="9525">
                  <a:moveTo>
                    <a:pt x="0" y="0"/>
                  </a:moveTo>
                  <a:lnTo>
                    <a:pt x="32385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1047750" y="3429000"/>
              <a:ext cx="2667000" cy="9525"/>
            </a:xfrm>
            <a:custGeom>
              <a:avLst/>
              <a:gdLst/>
              <a:ahLst/>
              <a:cxnLst/>
              <a:rect l="l" t="t" r="r" b="b"/>
              <a:pathLst>
                <a:path w="2667000" h="9525">
                  <a:moveTo>
                    <a:pt x="0" y="0"/>
                  </a:moveTo>
                  <a:lnTo>
                    <a:pt x="2667000" y="0"/>
                  </a:lnTo>
                </a:path>
              </a:pathLst>
            </a:custGeom>
            <a:noFill/>
            <a:ln w="38100" cap="rnd">
              <a:solidFill>
                <a:srgbClr val="0F4C4C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971550" y="3352800"/>
              <a:ext cx="152400" cy="152400"/>
            </a:xfrm>
            <a:prstGeom prst="ellipse">
              <a:avLst/>
            </a:prstGeom>
            <a:solidFill>
              <a:srgbClr val="0F4C4C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2305050" y="3352800"/>
              <a:ext cx="152400" cy="152400"/>
            </a:xfrm>
            <a:prstGeom prst="ellipse">
              <a:avLst/>
            </a:prstGeom>
            <a:solidFill>
              <a:srgbClr val="0F4C4C"/>
            </a:solidFill>
            <a:ln>
              <a:noFill/>
            </a:ln>
          </p:spPr>
        </p:sp>
        <p:sp>
          <p:nvSpPr>
            <p:cNvPr id="10" name="Ellipse 10"/>
            <p:cNvSpPr/>
            <p:nvPr/>
          </p:nvSpPr>
          <p:spPr>
            <a:xfrm>
              <a:off x="3638550" y="3352800"/>
              <a:ext cx="152400" cy="152400"/>
            </a:xfrm>
            <a:prstGeom prst="ellipse">
              <a:avLst/>
            </a:prstGeom>
            <a:solidFill>
              <a:srgbClr val="0F4C4C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53618" y="386048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可能只有一条线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54380" y="4200525"/>
              <a:ext cx="24384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不必像教科书那样分章分节</a:t>
              </a:r>
            </a:p>
          </p:txBody>
        </p:sp>
      </p:grpSp>
      <p:grpSp>
        <p:nvGrpSpPr>
          <p:cNvPr id="25" name="stage-2"/>
          <p:cNvGrpSpPr/>
          <p:nvPr/>
        </p:nvGrpSpPr>
        <p:grpSpPr>
          <a:xfrm>
            <a:off x="4468368" y="1990725"/>
            <a:ext cx="3246882" cy="2503170"/>
            <a:chOff x="4468368" y="1990725"/>
            <a:chExt cx="3246882" cy="2503170"/>
          </a:xfrm>
        </p:grpSpPr>
        <p:sp>
          <p:nvSpPr>
            <p:cNvPr id="14" name="TextBox 14"/>
            <p:cNvSpPr txBox="1"/>
            <p:nvPr/>
          </p:nvSpPr>
          <p:spPr>
            <a:xfrm>
              <a:off x="4469130" y="1990725"/>
              <a:ext cx="106527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spc="75" dirty="0">
                  <a:solidFill>
                    <a:srgbClr val="7A8B8B"/>
                  </a:solidFill>
                  <a:latin typeface="+mn-lt"/>
                  <a:ea typeface="+mn-ea"/>
                  <a:cs typeface="+mn-cs"/>
                </a:rPr>
                <a:t>慢慢连起来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4476750" y="2305050"/>
              <a:ext cx="3238500" cy="9525"/>
            </a:xfrm>
            <a:custGeom>
              <a:avLst/>
              <a:gdLst/>
              <a:ahLst/>
              <a:cxnLst/>
              <a:rect l="l" t="t" r="r" b="b"/>
              <a:pathLst>
                <a:path w="3238500" h="9525">
                  <a:moveTo>
                    <a:pt x="0" y="0"/>
                  </a:moveTo>
                  <a:lnTo>
                    <a:pt x="32385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4762500" y="3619500"/>
              <a:ext cx="2667000" cy="9525"/>
            </a:xfrm>
            <a:custGeom>
              <a:avLst/>
              <a:gdLst/>
              <a:ahLst/>
              <a:cxnLst/>
              <a:rect l="l" t="t" r="r" b="b"/>
              <a:pathLst>
                <a:path w="2667000" h="9525">
                  <a:moveTo>
                    <a:pt x="0" y="0"/>
                  </a:moveTo>
                  <a:lnTo>
                    <a:pt x="2667000" y="0"/>
                  </a:lnTo>
                </a:path>
              </a:pathLst>
            </a:custGeom>
            <a:noFill/>
            <a:ln w="38100" cap="rnd">
              <a:solidFill>
                <a:srgbClr val="0F4C4C"/>
              </a:solidFill>
            </a:ln>
          </p:spPr>
        </p:sp>
        <p:sp>
          <p:nvSpPr>
            <p:cNvPr id="17" name="Line 17"/>
            <p:cNvSpPr/>
            <p:nvPr/>
          </p:nvSpPr>
          <p:spPr>
            <a:xfrm>
              <a:off x="5334000" y="3048000"/>
              <a:ext cx="9525" cy="571500"/>
            </a:xfrm>
            <a:custGeom>
              <a:avLst/>
              <a:gdLst/>
              <a:ahLst/>
              <a:cxnLst/>
              <a:rect l="l" t="t" r="r" b="b"/>
              <a:pathLst>
                <a:path w="9525" h="571500">
                  <a:moveTo>
                    <a:pt x="0" y="571500"/>
                  </a:moveTo>
                  <a:lnTo>
                    <a:pt x="0" y="0"/>
                  </a:lnTo>
                </a:path>
              </a:pathLst>
            </a:custGeom>
            <a:noFill/>
            <a:ln w="28575" cap="rnd">
              <a:solidFill>
                <a:srgbClr val="0F4C4C"/>
              </a:solidFill>
            </a:ln>
          </p:spPr>
        </p:sp>
        <p:sp>
          <p:nvSpPr>
            <p:cNvPr id="18" name="Line 18"/>
            <p:cNvSpPr/>
            <p:nvPr/>
          </p:nvSpPr>
          <p:spPr>
            <a:xfrm>
              <a:off x="6096000" y="3619500"/>
              <a:ext cx="9525" cy="571500"/>
            </a:xfrm>
            <a:custGeom>
              <a:avLst/>
              <a:gdLst/>
              <a:ahLst/>
              <a:cxnLst/>
              <a:rect l="l" t="t" r="r" b="b"/>
              <a:pathLst>
                <a:path w="9525" h="571500">
                  <a:moveTo>
                    <a:pt x="0" y="0"/>
                  </a:moveTo>
                  <a:lnTo>
                    <a:pt x="0" y="571500"/>
                  </a:lnTo>
                </a:path>
              </a:pathLst>
            </a:custGeom>
            <a:noFill/>
            <a:ln w="28575" cap="rnd">
              <a:solidFill>
                <a:srgbClr val="0F4C4C"/>
              </a:solidFill>
            </a:ln>
          </p:spPr>
        </p:sp>
        <p:sp>
          <p:nvSpPr>
            <p:cNvPr id="19" name="Line 19"/>
            <p:cNvSpPr/>
            <p:nvPr/>
          </p:nvSpPr>
          <p:spPr>
            <a:xfrm>
              <a:off x="6858000" y="3048000"/>
              <a:ext cx="9525" cy="571500"/>
            </a:xfrm>
            <a:custGeom>
              <a:avLst/>
              <a:gdLst/>
              <a:ahLst/>
              <a:cxnLst/>
              <a:rect l="l" t="t" r="r" b="b"/>
              <a:pathLst>
                <a:path w="9525" h="571500">
                  <a:moveTo>
                    <a:pt x="0" y="571500"/>
                  </a:moveTo>
                  <a:lnTo>
                    <a:pt x="0" y="0"/>
                  </a:lnTo>
                </a:path>
              </a:pathLst>
            </a:custGeom>
            <a:noFill/>
            <a:ln w="28575" cap="rnd">
              <a:solidFill>
                <a:srgbClr val="0F4C4C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5267325" y="2981325"/>
              <a:ext cx="133350" cy="133350"/>
            </a:xfrm>
            <a:prstGeom prst="ellipse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6029325" y="4124325"/>
              <a:ext cx="133350" cy="133350"/>
            </a:xfrm>
            <a:prstGeom prst="ellipse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6791325" y="2981325"/>
              <a:ext cx="133350" cy="133350"/>
            </a:xfrm>
            <a:prstGeom prst="ellipse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4468368" y="3860482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知识在脑中形成体系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469130" y="4200525"/>
              <a:ext cx="20345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节点之间开始互相连接</a:t>
              </a:r>
            </a:p>
          </p:txBody>
        </p:sp>
      </p:grpSp>
      <p:grpSp>
        <p:nvGrpSpPr>
          <p:cNvPr id="39" name="stage-3"/>
          <p:cNvGrpSpPr/>
          <p:nvPr/>
        </p:nvGrpSpPr>
        <p:grpSpPr>
          <a:xfrm>
            <a:off x="8183118" y="1990725"/>
            <a:ext cx="3246882" cy="2503170"/>
            <a:chOff x="8183118" y="1990725"/>
            <a:chExt cx="3246882" cy="2503170"/>
          </a:xfrm>
        </p:grpSpPr>
        <p:sp>
          <p:nvSpPr>
            <p:cNvPr id="26" name="TextBox 26"/>
            <p:cNvSpPr txBox="1"/>
            <p:nvPr/>
          </p:nvSpPr>
          <p:spPr>
            <a:xfrm>
              <a:off x="8183880" y="1990725"/>
              <a:ext cx="42919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spc="75" dirty="0">
                  <a:solidFill>
                    <a:srgbClr val="0F4C4C"/>
                  </a:solidFill>
                  <a:latin typeface="+mn-lt"/>
                  <a:ea typeface="+mn-ea"/>
                  <a:cs typeface="+mn-cs"/>
                </a:rPr>
                <a:t>最后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191500" y="2305050"/>
              <a:ext cx="3238500" cy="9525"/>
            </a:xfrm>
            <a:custGeom>
              <a:avLst/>
              <a:gdLst/>
              <a:ahLst/>
              <a:cxnLst/>
              <a:rect l="l" t="t" r="r" b="b"/>
              <a:pathLst>
                <a:path w="3238500" h="9525">
                  <a:moveTo>
                    <a:pt x="0" y="0"/>
                  </a:moveTo>
                  <a:lnTo>
                    <a:pt x="3238500" y="0"/>
                  </a:lnTo>
                </a:path>
              </a:pathLst>
            </a:custGeom>
            <a:noFill/>
            <a:ln w="19050">
              <a:solidFill>
                <a:srgbClr val="0F4C4C"/>
              </a:solidFill>
            </a:ln>
          </p:spPr>
        </p:sp>
        <p:sp>
          <p:nvSpPr>
            <p:cNvPr id="28" name="Line 28"/>
            <p:cNvSpPr/>
            <p:nvPr/>
          </p:nvSpPr>
          <p:spPr>
            <a:xfrm>
              <a:off x="9810750" y="2857500"/>
              <a:ext cx="9525" cy="1333500"/>
            </a:xfrm>
            <a:custGeom>
              <a:avLst/>
              <a:gdLst/>
              <a:ahLst/>
              <a:cxnLst/>
              <a:rect l="l" t="t" r="r" b="b"/>
              <a:pathLst>
                <a:path w="9525" h="1333500">
                  <a:moveTo>
                    <a:pt x="0" y="1333500"/>
                  </a:moveTo>
                  <a:lnTo>
                    <a:pt x="0" y="0"/>
                  </a:lnTo>
                </a:path>
              </a:pathLst>
            </a:custGeom>
            <a:noFill/>
            <a:ln w="47625" cap="rnd">
              <a:solidFill>
                <a:srgbClr val="0F4C4C"/>
              </a:solidFill>
            </a:ln>
          </p:spPr>
        </p:sp>
        <p:sp>
          <p:nvSpPr>
            <p:cNvPr id="29" name="Line 29"/>
            <p:cNvSpPr/>
            <p:nvPr/>
          </p:nvSpPr>
          <p:spPr>
            <a:xfrm>
              <a:off x="9144000" y="3009900"/>
              <a:ext cx="666750" cy="419100"/>
            </a:xfrm>
            <a:custGeom>
              <a:avLst/>
              <a:gdLst/>
              <a:ahLst/>
              <a:cxnLst/>
              <a:rect l="l" t="t" r="r" b="b"/>
              <a:pathLst>
                <a:path w="666750" h="419100">
                  <a:moveTo>
                    <a:pt x="666750" y="419100"/>
                  </a:moveTo>
                  <a:lnTo>
                    <a:pt x="0" y="0"/>
                  </a:lnTo>
                </a:path>
              </a:pathLst>
            </a:custGeom>
            <a:noFill/>
            <a:ln w="28575" cap="rnd">
              <a:solidFill>
                <a:srgbClr val="0F4C4C"/>
              </a:solidFill>
            </a:ln>
          </p:spPr>
        </p:sp>
        <p:sp>
          <p:nvSpPr>
            <p:cNvPr id="30" name="Line 30"/>
            <p:cNvSpPr/>
            <p:nvPr/>
          </p:nvSpPr>
          <p:spPr>
            <a:xfrm>
              <a:off x="9810750" y="3314700"/>
              <a:ext cx="666750" cy="419100"/>
            </a:xfrm>
            <a:custGeom>
              <a:avLst/>
              <a:gdLst/>
              <a:ahLst/>
              <a:cxnLst/>
              <a:rect l="l" t="t" r="r" b="b"/>
              <a:pathLst>
                <a:path w="666750" h="419100">
                  <a:moveTo>
                    <a:pt x="0" y="419100"/>
                  </a:moveTo>
                  <a:lnTo>
                    <a:pt x="666750" y="0"/>
                  </a:lnTo>
                </a:path>
              </a:pathLst>
            </a:custGeom>
            <a:noFill/>
            <a:ln w="28575" cap="rnd">
              <a:solidFill>
                <a:srgbClr val="0F4C4C"/>
              </a:solidFill>
            </a:ln>
          </p:spPr>
        </p:sp>
        <p:sp>
          <p:nvSpPr>
            <p:cNvPr id="31" name="Line 31"/>
            <p:cNvSpPr/>
            <p:nvPr/>
          </p:nvSpPr>
          <p:spPr>
            <a:xfrm>
              <a:off x="9334500" y="2762250"/>
              <a:ext cx="476250" cy="285750"/>
            </a:xfrm>
            <a:custGeom>
              <a:avLst/>
              <a:gdLst/>
              <a:ahLst/>
              <a:cxnLst/>
              <a:rect l="l" t="t" r="r" b="b"/>
              <a:pathLst>
                <a:path w="476250" h="285750">
                  <a:moveTo>
                    <a:pt x="476250" y="285750"/>
                  </a:moveTo>
                  <a:lnTo>
                    <a:pt x="0" y="0"/>
                  </a:lnTo>
                </a:path>
              </a:pathLst>
            </a:custGeom>
            <a:noFill/>
            <a:ln w="28575" cap="rnd">
              <a:solidFill>
                <a:srgbClr val="0F4C4C"/>
              </a:solidFill>
            </a:ln>
          </p:spPr>
        </p:sp>
        <p:sp>
          <p:nvSpPr>
            <p:cNvPr id="32" name="Line 32"/>
            <p:cNvSpPr/>
            <p:nvPr/>
          </p:nvSpPr>
          <p:spPr>
            <a:xfrm>
              <a:off x="9810750" y="2762250"/>
              <a:ext cx="476250" cy="285750"/>
            </a:xfrm>
            <a:custGeom>
              <a:avLst/>
              <a:gdLst/>
              <a:ahLst/>
              <a:cxnLst/>
              <a:rect l="l" t="t" r="r" b="b"/>
              <a:pathLst>
                <a:path w="476250" h="285750">
                  <a:moveTo>
                    <a:pt x="0" y="285750"/>
                  </a:moveTo>
                  <a:lnTo>
                    <a:pt x="476250" y="0"/>
                  </a:lnTo>
                </a:path>
              </a:pathLst>
            </a:custGeom>
            <a:noFill/>
            <a:ln w="28575" cap="rnd">
              <a:solidFill>
                <a:srgbClr val="0F4C4C"/>
              </a:solidFill>
            </a:ln>
          </p:spPr>
        </p:sp>
        <p:sp>
          <p:nvSpPr>
            <p:cNvPr id="33" name="Ellipse 33"/>
            <p:cNvSpPr/>
            <p:nvPr/>
          </p:nvSpPr>
          <p:spPr>
            <a:xfrm>
              <a:off x="9077325" y="2943225"/>
              <a:ext cx="133350" cy="133350"/>
            </a:xfrm>
            <a:prstGeom prst="ellipse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34" name="Ellipse 34"/>
            <p:cNvSpPr/>
            <p:nvPr/>
          </p:nvSpPr>
          <p:spPr>
            <a:xfrm>
              <a:off x="10410825" y="3248025"/>
              <a:ext cx="133350" cy="133350"/>
            </a:xfrm>
            <a:prstGeom prst="ellipse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35" name="Ellipse 35"/>
            <p:cNvSpPr/>
            <p:nvPr/>
          </p:nvSpPr>
          <p:spPr>
            <a:xfrm>
              <a:off x="9267825" y="2695575"/>
              <a:ext cx="133350" cy="133350"/>
            </a:xfrm>
            <a:prstGeom prst="ellipse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10220325" y="2695575"/>
              <a:ext cx="133350" cy="133350"/>
            </a:xfrm>
            <a:prstGeom prst="ellipse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8183118" y="3860482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枝繁叶茂的树或网状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183880" y="4200525"/>
              <a:ext cx="22364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4A5F5E"/>
                  </a:solidFill>
                  <a:latin typeface="+mn-lt"/>
                  <a:ea typeface="+mn-ea"/>
                  <a:cs typeface="+mn-cs"/>
                </a:rPr>
                <a:t>细节会忘，框架留得最久</a:t>
              </a:r>
            </a:p>
          </p:txBody>
        </p:sp>
      </p:grpSp>
      <p:grpSp>
        <p:nvGrpSpPr>
          <p:cNvPr id="43" name="takeaway"/>
          <p:cNvGrpSpPr/>
          <p:nvPr/>
        </p:nvGrpSpPr>
        <p:grpSpPr>
          <a:xfrm>
            <a:off x="762000" y="5143500"/>
            <a:ext cx="10668000" cy="952500"/>
            <a:chOff x="762000" y="5143500"/>
            <a:chExt cx="10668000" cy="952500"/>
          </a:xfrm>
        </p:grpSpPr>
        <p:sp>
          <p:nvSpPr>
            <p:cNvPr id="40" name="Rectangle 40"/>
            <p:cNvSpPr/>
            <p:nvPr/>
          </p:nvSpPr>
          <p:spPr>
            <a:xfrm>
              <a:off x="762000" y="5143500"/>
              <a:ext cx="10668000" cy="952500"/>
            </a:xfrm>
            <a:prstGeom prst="rect">
              <a:avLst/>
            </a:prstGeom>
            <a:solidFill>
              <a:srgbClr val="0F4C4C">
                <a:alpha val="6000"/>
              </a:srgbClr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1057656" y="5330190"/>
              <a:ext cx="437997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向大佬提问，要尽量挖框架相关的问题。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059180" y="5705475"/>
              <a:ext cx="52654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7A8B8B"/>
                  </a:solidFill>
                  <a:latin typeface="+mn-lt"/>
                  <a:ea typeface="+mn-ea"/>
                  <a:cs typeface="+mn-cs"/>
                </a:rPr>
                <a:t>细节上网一搜就有，真正搜不到的是他脑子里那套知识树。</a:t>
              </a:r>
            </a:p>
          </p:txBody>
        </p:sp>
      </p:grpSp>
      <p:grpSp>
        <p:nvGrpSpPr>
          <p:cNvPr id="47" name="page-footer"/>
          <p:cNvGrpSpPr/>
          <p:nvPr/>
        </p:nvGrpSpPr>
        <p:grpSpPr>
          <a:xfrm>
            <a:off x="755904" y="6305550"/>
            <a:ext cx="10680192" cy="409956"/>
            <a:chOff x="755904" y="6305550"/>
            <a:chExt cx="10680192" cy="409956"/>
          </a:xfrm>
        </p:grpSpPr>
        <p:sp>
          <p:nvSpPr>
            <p:cNvPr id="44" name="Line 44"/>
            <p:cNvSpPr/>
            <p:nvPr/>
          </p:nvSpPr>
          <p:spPr>
            <a:xfrm>
              <a:off x="762000" y="6305550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755904" y="6480810"/>
              <a:ext cx="26304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2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来源：B站 · 小Lin说，11:10–13:25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1246206" y="648081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r"/>
              <a:r>
                <a:rPr lang="zh-CN" sz="12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end-rule"/>
          <p:cNvGrpSpPr/>
          <p:nvPr/>
        </p:nvGrpSpPr>
        <p:grpSpPr>
          <a:xfrm>
            <a:off x="755142" y="540068"/>
            <a:ext cx="10681716" cy="269557"/>
            <a:chOff x="755142" y="540068"/>
            <a:chExt cx="10681716" cy="269557"/>
          </a:xfrm>
        </p:grpSpPr>
        <p:sp>
          <p:nvSpPr>
            <p:cNvPr id="2" name="Line 2"/>
            <p:cNvSpPr/>
            <p:nvPr/>
          </p:nvSpPr>
          <p:spPr>
            <a:xfrm>
              <a:off x="762000" y="800100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19050">
              <a:solidFill>
                <a:srgbClr val="0F4C4C"/>
              </a:solidFill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755142" y="540068"/>
              <a:ext cx="39738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350" spc="150" dirty="0">
                  <a:solidFill>
                    <a:srgbClr val="0F4C4C"/>
                  </a:solidFill>
                  <a:latin typeface="+mn-lt"/>
                  <a:ea typeface="+mn-ea"/>
                  <a:cs typeface="+mn-cs"/>
                </a:rPr>
                <a:t>收束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304088" y="540068"/>
              <a:ext cx="113277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r"/>
              <a:r>
                <a:rPr lang="zh-CN" sz="1350" dirty="0">
                  <a:solidFill>
                    <a:srgbClr val="7A8B8B"/>
                  </a:solidFill>
                  <a:latin typeface="+mn-lt"/>
                  <a:ea typeface="+mn-ea"/>
                  <a:cs typeface="+mn-cs"/>
                </a:rPr>
                <a:t>B站 · 小Lin说</a:t>
              </a:r>
            </a:p>
          </p:txBody>
        </p:sp>
      </p:grpSp>
      <p:grpSp>
        <p:nvGrpSpPr>
          <p:cNvPr id="8" name="end-title"/>
          <p:cNvGrpSpPr/>
          <p:nvPr/>
        </p:nvGrpSpPr>
        <p:grpSpPr>
          <a:xfrm>
            <a:off x="742950" y="1737360"/>
            <a:ext cx="6609588" cy="1638300"/>
            <a:chOff x="742950" y="1737360"/>
            <a:chExt cx="6609588" cy="1638300"/>
          </a:xfrm>
        </p:grpSpPr>
        <p:sp>
          <p:nvSpPr>
            <p:cNvPr id="6" name="TextBox 6"/>
            <p:cNvSpPr txBox="1"/>
            <p:nvPr/>
          </p:nvSpPr>
          <p:spPr>
            <a:xfrm>
              <a:off x="742950" y="1737360"/>
              <a:ext cx="481736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4200" dirty="0">
                  <a:solidFill>
                    <a:srgbClr val="12312F"/>
                  </a:solidFill>
                  <a:latin typeface="+mj-lt"/>
                  <a:ea typeface="+mj-ea"/>
                  <a:cs typeface="+mj-cs"/>
                </a:rPr>
                <a:t>每次接触新知识，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42950" y="2556510"/>
              <a:ext cx="660958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4200" dirty="0">
                  <a:solidFill>
                    <a:srgbClr val="12312F"/>
                  </a:solidFill>
                  <a:latin typeface="+mj-lt"/>
                  <a:ea typeface="+mj-ea"/>
                  <a:cs typeface="+mj-cs"/>
                </a:rPr>
                <a:t>要么建新树，要么添枝叶</a:t>
              </a:r>
            </a:p>
          </p:txBody>
        </p:sp>
      </p:grpSp>
      <p:grpSp>
        <p:nvGrpSpPr>
          <p:cNvPr id="13" name="end-body"/>
          <p:cNvGrpSpPr/>
          <p:nvPr/>
        </p:nvGrpSpPr>
        <p:grpSpPr>
          <a:xfrm>
            <a:off x="762000" y="3676650"/>
            <a:ext cx="4775073" cy="1428750"/>
            <a:chOff x="762000" y="3676650"/>
            <a:chExt cx="4775073" cy="1428750"/>
          </a:xfrm>
        </p:grpSpPr>
        <p:sp>
          <p:nvSpPr>
            <p:cNvPr id="9" name="Rectangle 9"/>
            <p:cNvSpPr/>
            <p:nvPr/>
          </p:nvSpPr>
          <p:spPr>
            <a:xfrm>
              <a:off x="762000" y="3676650"/>
              <a:ext cx="57150" cy="1428750"/>
            </a:xfrm>
            <a:prstGeom prst="rect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656" y="3844290"/>
              <a:ext cx="437997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树建得越多，再来新信息就越容易建树。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7656" y="4282440"/>
              <a:ext cx="391957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12312F"/>
                  </a:solidFill>
                  <a:latin typeface="+mn-lt"/>
                  <a:ea typeface="+mn-ea"/>
                  <a:cs typeface="+mn-cs"/>
                </a:rPr>
                <a:t>“这个人真有建树”，也许不是巧合。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59180" y="4752975"/>
              <a:ext cx="447789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500" dirty="0">
                  <a:solidFill>
                    <a:srgbClr val="7A8B8B"/>
                  </a:solidFill>
                  <a:latin typeface="+mn-lt"/>
                  <a:ea typeface="+mn-ea"/>
                  <a:cs typeface="+mn-cs"/>
                </a:rPr>
                <a:t>作者说，看完记住一个“树”字，就是这期的目标。</a:t>
              </a:r>
            </a:p>
          </p:txBody>
        </p:sp>
      </p:grpSp>
      <p:grpSp>
        <p:nvGrpSpPr>
          <p:cNvPr id="25" name="end-tree"/>
          <p:cNvGrpSpPr/>
          <p:nvPr/>
        </p:nvGrpSpPr>
        <p:grpSpPr>
          <a:xfrm>
            <a:off x="8713470" y="2676525"/>
            <a:ext cx="2194560" cy="3594926"/>
            <a:chOff x="8713470" y="2676525"/>
            <a:chExt cx="2194560" cy="3594926"/>
          </a:xfrm>
        </p:grpSpPr>
        <p:sp>
          <p:nvSpPr>
            <p:cNvPr id="14" name="Line 14"/>
            <p:cNvSpPr/>
            <p:nvPr/>
          </p:nvSpPr>
          <p:spPr>
            <a:xfrm>
              <a:off x="9810750" y="3143250"/>
              <a:ext cx="9525" cy="2571750"/>
            </a:xfrm>
            <a:custGeom>
              <a:avLst/>
              <a:gdLst/>
              <a:ahLst/>
              <a:cxnLst/>
              <a:rect l="l" t="t" r="r" b="b"/>
              <a:pathLst>
                <a:path w="9525" h="2571750">
                  <a:moveTo>
                    <a:pt x="0" y="2571750"/>
                  </a:moveTo>
                  <a:lnTo>
                    <a:pt x="0" y="0"/>
                  </a:lnTo>
                </a:path>
              </a:pathLst>
            </a:custGeom>
            <a:noFill/>
            <a:ln w="57150" cap="rnd">
              <a:solidFill>
                <a:srgbClr val="0F4C4C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8858250" y="3429000"/>
              <a:ext cx="952500" cy="666750"/>
            </a:xfrm>
            <a:custGeom>
              <a:avLst/>
              <a:gdLst/>
              <a:ahLst/>
              <a:cxnLst/>
              <a:rect l="l" t="t" r="r" b="b"/>
              <a:pathLst>
                <a:path w="952500" h="666750">
                  <a:moveTo>
                    <a:pt x="952500" y="666750"/>
                  </a:moveTo>
                  <a:lnTo>
                    <a:pt x="0" y="0"/>
                  </a:lnTo>
                </a:path>
              </a:pathLst>
            </a:custGeom>
            <a:noFill/>
            <a:ln w="38100" cap="rnd">
              <a:solidFill>
                <a:srgbClr val="0F4C4C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9810750" y="3810000"/>
              <a:ext cx="952500" cy="666750"/>
            </a:xfrm>
            <a:custGeom>
              <a:avLst/>
              <a:gdLst/>
              <a:ahLst/>
              <a:cxnLst/>
              <a:rect l="l" t="t" r="r" b="b"/>
              <a:pathLst>
                <a:path w="952500" h="666750">
                  <a:moveTo>
                    <a:pt x="0" y="666750"/>
                  </a:moveTo>
                  <a:lnTo>
                    <a:pt x="952500" y="0"/>
                  </a:lnTo>
                </a:path>
              </a:pathLst>
            </a:custGeom>
            <a:noFill/>
            <a:ln w="38100" cap="rnd">
              <a:solidFill>
                <a:srgbClr val="0F4C4C"/>
              </a:solidFill>
            </a:ln>
          </p:spPr>
        </p:sp>
        <p:sp>
          <p:nvSpPr>
            <p:cNvPr id="17" name="Line 17"/>
            <p:cNvSpPr/>
            <p:nvPr/>
          </p:nvSpPr>
          <p:spPr>
            <a:xfrm>
              <a:off x="9144000" y="2762250"/>
              <a:ext cx="666750" cy="666750"/>
            </a:xfrm>
            <a:custGeom>
              <a:avLst/>
              <a:gdLst/>
              <a:ahLst/>
              <a:cxnLst/>
              <a:rect l="l" t="t" r="r" b="b"/>
              <a:pathLst>
                <a:path w="666750" h="666750">
                  <a:moveTo>
                    <a:pt x="666750" y="666750"/>
                  </a:moveTo>
                  <a:lnTo>
                    <a:pt x="0" y="0"/>
                  </a:lnTo>
                </a:path>
              </a:pathLst>
            </a:custGeom>
            <a:noFill/>
            <a:ln w="38100" cap="rnd">
              <a:solidFill>
                <a:srgbClr val="0F4C4C"/>
              </a:solidFill>
            </a:ln>
          </p:spPr>
        </p:sp>
        <p:sp>
          <p:nvSpPr>
            <p:cNvPr id="18" name="Line 18"/>
            <p:cNvSpPr/>
            <p:nvPr/>
          </p:nvSpPr>
          <p:spPr>
            <a:xfrm>
              <a:off x="9810750" y="2762250"/>
              <a:ext cx="666750" cy="666750"/>
            </a:xfrm>
            <a:custGeom>
              <a:avLst/>
              <a:gdLst/>
              <a:ahLst/>
              <a:cxnLst/>
              <a:rect l="l" t="t" r="r" b="b"/>
              <a:pathLst>
                <a:path w="666750" h="666750">
                  <a:moveTo>
                    <a:pt x="0" y="666750"/>
                  </a:moveTo>
                  <a:lnTo>
                    <a:pt x="666750" y="0"/>
                  </a:lnTo>
                </a:path>
              </a:pathLst>
            </a:custGeom>
            <a:noFill/>
            <a:ln w="38100" cap="rnd">
              <a:solidFill>
                <a:srgbClr val="0F4C4C"/>
              </a:solidFill>
            </a:ln>
          </p:spPr>
        </p:sp>
        <p:sp>
          <p:nvSpPr>
            <p:cNvPr id="19" name="Ellipse 19"/>
            <p:cNvSpPr/>
            <p:nvPr/>
          </p:nvSpPr>
          <p:spPr>
            <a:xfrm>
              <a:off x="8772525" y="3343275"/>
              <a:ext cx="171450" cy="171450"/>
            </a:xfrm>
            <a:prstGeom prst="ellipse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10677525" y="3724275"/>
              <a:ext cx="171450" cy="171450"/>
            </a:xfrm>
            <a:prstGeom prst="ellipse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9058275" y="2676525"/>
              <a:ext cx="171450" cy="171450"/>
            </a:xfrm>
            <a:prstGeom prst="ellipse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10391775" y="2676525"/>
              <a:ext cx="171450" cy="171450"/>
            </a:xfrm>
            <a:prstGeom prst="ellipse">
              <a:avLst/>
            </a:prstGeom>
            <a:solidFill>
              <a:srgbClr val="E8663C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9705975" y="3038475"/>
              <a:ext cx="209550" cy="209550"/>
            </a:xfrm>
            <a:prstGeom prst="ellipse">
              <a:avLst/>
            </a:prstGeom>
            <a:solidFill>
              <a:srgbClr val="0F4C4C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713470" y="6007418"/>
              <a:ext cx="219456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350" dirty="0">
                  <a:solidFill>
                    <a:srgbClr val="7A8B8B"/>
                  </a:solidFill>
                  <a:latin typeface="+mn-lt"/>
                  <a:ea typeface="+mn-ea"/>
                  <a:cs typeface="+mn-cs"/>
                </a:rPr>
                <a:t>主干看得懂，枝叶自然回来</a:t>
              </a:r>
            </a:p>
          </p:txBody>
        </p:sp>
      </p:grpSp>
      <p:grpSp>
        <p:nvGrpSpPr>
          <p:cNvPr id="29" name="end-footer"/>
          <p:cNvGrpSpPr/>
          <p:nvPr/>
        </p:nvGrpSpPr>
        <p:grpSpPr>
          <a:xfrm>
            <a:off x="755904" y="6305550"/>
            <a:ext cx="10680192" cy="409956"/>
            <a:chOff x="755904" y="6305550"/>
            <a:chExt cx="10680192" cy="409956"/>
          </a:xfrm>
        </p:grpSpPr>
        <p:sp>
          <p:nvSpPr>
            <p:cNvPr id="26" name="Line 26"/>
            <p:cNvSpPr/>
            <p:nvPr/>
          </p:nvSpPr>
          <p:spPr>
            <a:xfrm>
              <a:off x="762000" y="6305550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55904" y="6480810"/>
              <a:ext cx="50535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2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来源：B站 · 小Lin说《用结构化思维快速学习新领域》，15:51–16:25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1246206" y="648081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r"/>
              <a:r>
                <a:rPr lang="zh-CN" sz="1200" dirty="0">
                  <a:solidFill>
                    <a:srgbClr val="8A9694"/>
                  </a:solidFill>
                  <a:latin typeface="+mn-lt"/>
                  <a:ea typeface="+mn-ea"/>
                  <a:cs typeface="+mn-cs"/>
                </a:rPr>
                <a:t>13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repaired">
  <a:themeElements>
    <a:clrScheme name="repaire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epaired">
      <a:majorFont>
        <a:latin typeface="SimSun"/>
        <a:ea typeface="SimSun"/>
        <a:cs typeface="SimSun"/>
        <a:font script="Jpan" typeface="SimSun"/>
        <a:font script="Hang" typeface="SimSun"/>
        <a:font script="Hans" typeface="SimSun"/>
        <a:font script="Hant" typeface="SimSun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paire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2026-10-22T18:20:02Z</dcterms:created>
  <dcterms:modified xsi:type="dcterms:W3CDTF">2026-10-22T18:20:02Z</dcterms:modified>
  <cp:category/>
  <cp:contentStatus/>
</cp:coreProperties>
</file>